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6.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7.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0" r:id="rId1"/>
  </p:sldMasterIdLst>
  <p:notesMasterIdLst>
    <p:notesMasterId r:id="rId35"/>
  </p:notesMasterIdLst>
  <p:handoutMasterIdLst>
    <p:handoutMasterId r:id="rId36"/>
  </p:handoutMasterIdLst>
  <p:sldIdLst>
    <p:sldId id="256" r:id="rId2"/>
    <p:sldId id="257" r:id="rId3"/>
    <p:sldId id="258" r:id="rId4"/>
    <p:sldId id="261" r:id="rId5"/>
    <p:sldId id="350" r:id="rId6"/>
    <p:sldId id="316" r:id="rId7"/>
    <p:sldId id="351" r:id="rId8"/>
    <p:sldId id="353" r:id="rId9"/>
    <p:sldId id="354" r:id="rId10"/>
    <p:sldId id="355" r:id="rId11"/>
    <p:sldId id="356" r:id="rId12"/>
    <p:sldId id="324" r:id="rId13"/>
    <p:sldId id="357" r:id="rId14"/>
    <p:sldId id="358" r:id="rId15"/>
    <p:sldId id="359" r:id="rId16"/>
    <p:sldId id="360" r:id="rId17"/>
    <p:sldId id="361" r:id="rId18"/>
    <p:sldId id="334" r:id="rId19"/>
    <p:sldId id="362" r:id="rId20"/>
    <p:sldId id="363" r:id="rId21"/>
    <p:sldId id="364" r:id="rId22"/>
    <p:sldId id="365" r:id="rId23"/>
    <p:sldId id="366" r:id="rId24"/>
    <p:sldId id="341" r:id="rId25"/>
    <p:sldId id="367" r:id="rId26"/>
    <p:sldId id="368" r:id="rId27"/>
    <p:sldId id="369" r:id="rId28"/>
    <p:sldId id="370" r:id="rId29"/>
    <p:sldId id="371" r:id="rId30"/>
    <p:sldId id="372" r:id="rId31"/>
    <p:sldId id="373" r:id="rId32"/>
    <p:sldId id="374" r:id="rId33"/>
    <p:sldId id="349" r:id="rId34"/>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926B1822-1D89-4BD7-83CC-26C22B3F04FB}">
          <p14:sldIdLst>
            <p14:sldId id="256"/>
            <p14:sldId id="257"/>
            <p14:sldId id="258"/>
            <p14:sldId id="261"/>
            <p14:sldId id="350"/>
          </p14:sldIdLst>
        </p14:section>
        <p14:section name="特征定位技术" id="{DDAA81EB-E22F-42CE-A5AC-124B31AE3EF4}">
          <p14:sldIdLst>
            <p14:sldId id="316"/>
            <p14:sldId id="351"/>
            <p14:sldId id="353"/>
            <p14:sldId id="354"/>
            <p14:sldId id="355"/>
            <p14:sldId id="356"/>
          </p14:sldIdLst>
        </p14:section>
        <p14:section name="智能问答技术" id="{DA8DA58A-BE68-47B4-AE4C-97F755CBB704}">
          <p14:sldIdLst>
            <p14:sldId id="324"/>
            <p14:sldId id="357"/>
            <p14:sldId id="358"/>
            <p14:sldId id="359"/>
            <p14:sldId id="360"/>
            <p14:sldId id="361"/>
          </p14:sldIdLst>
        </p14:section>
        <p14:section name="知识表示学习技术" id="{24A1CBC6-2F96-4E75-9344-D71060C373D3}">
          <p14:sldIdLst>
            <p14:sldId id="334"/>
            <p14:sldId id="362"/>
            <p14:sldId id="363"/>
            <p14:sldId id="364"/>
            <p14:sldId id="365"/>
            <p14:sldId id="366"/>
          </p14:sldIdLst>
        </p14:section>
        <p14:section name="研究计划" id="{6ECB2581-23A4-4819-AC81-626B09975620}">
          <p14:sldIdLst>
            <p14:sldId id="341"/>
            <p14:sldId id="367"/>
            <p14:sldId id="368"/>
            <p14:sldId id="369"/>
            <p14:sldId id="370"/>
            <p14:sldId id="371"/>
            <p14:sldId id="372"/>
            <p14:sldId id="373"/>
            <p14:sldId id="374"/>
            <p14:sldId id="349"/>
          </p14:sldIdLst>
        </p14:section>
      </p14:sectionLst>
    </p:ex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CCECFF"/>
    <a:srgbClr val="FDEADA"/>
    <a:srgbClr val="F79646"/>
    <a:srgbClr val="333399"/>
    <a:srgbClr val="666699"/>
    <a:srgbClr val="B00D00"/>
    <a:srgbClr val="9A0B00"/>
    <a:srgbClr val="500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29" autoAdjust="0"/>
    <p:restoredTop sz="85266" autoAdjust="0"/>
  </p:normalViewPr>
  <p:slideViewPr>
    <p:cSldViewPr>
      <p:cViewPr varScale="1">
        <p:scale>
          <a:sx n="93" d="100"/>
          <a:sy n="93" d="100"/>
        </p:scale>
        <p:origin x="1664" y="200"/>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notesViewPr>
    <p:cSldViewPr>
      <p:cViewPr varScale="1">
        <p:scale>
          <a:sx n="83" d="100"/>
          <a:sy n="83" d="100"/>
        </p:scale>
        <p:origin x="-3192"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notesMaster" Target="notesMasters/notesMaster1.xml"/><Relationship Id="rId36" Type="http://schemas.openxmlformats.org/officeDocument/2006/relationships/handoutMaster" Target="handoutMasters/handoutMaster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presProps" Target="presProps.xml"/><Relationship Id="rId38" Type="http://schemas.openxmlformats.org/officeDocument/2006/relationships/viewProps" Target="viewProps.xml"/><Relationship Id="rId39" Type="http://schemas.openxmlformats.org/officeDocument/2006/relationships/theme" Target="theme/theme1.xml"/><Relationship Id="rId4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786366A-1A09-4C31-A826-1B6F03C85C1D}" type="doc">
      <dgm:prSet loTypeId="urn:microsoft.com/office/officeart/2005/8/layout/chevron1" loCatId="process" qsTypeId="urn:microsoft.com/office/officeart/2005/8/quickstyle/simple1" qsCatId="simple" csTypeId="urn:microsoft.com/office/officeart/2005/8/colors/accent1_2" csCatId="accent1" phldr="1"/>
      <dgm:spPr/>
    </dgm:pt>
    <dgm:pt modelId="{AEF3B6CE-3397-46CD-9997-A2DA8F5A8BBF}">
      <dgm:prSet phldrT="[文本]"/>
      <dgm:spPr>
        <a:solidFill>
          <a:schemeClr val="accent2">
            <a:lumMod val="60000"/>
            <a:lumOff val="40000"/>
          </a:schemeClr>
        </a:solidFill>
      </dgm:spPr>
      <dgm:t>
        <a:bodyPr/>
        <a:lstStyle/>
        <a:p>
          <a:r>
            <a:rPr lang="zh-CN" altLang="en-US" b="1" dirty="0" smtClean="0">
              <a:solidFill>
                <a:sysClr val="windowText" lastClr="000000"/>
              </a:solidFill>
              <a:latin typeface="黑体" panose="02010609060101010101" pitchFamily="49" charset="-122"/>
              <a:ea typeface="黑体" panose="02010609060101010101" pitchFamily="49" charset="-122"/>
            </a:rPr>
            <a:t>静态分析技术</a:t>
          </a:r>
          <a:endParaRPr lang="zh-CN" altLang="en-US" b="1" dirty="0">
            <a:solidFill>
              <a:sysClr val="windowText" lastClr="000000"/>
            </a:solidFill>
            <a:latin typeface="黑体" panose="02010609060101010101" pitchFamily="49" charset="-122"/>
            <a:ea typeface="黑体" panose="02010609060101010101" pitchFamily="49" charset="-122"/>
          </a:endParaRPr>
        </a:p>
      </dgm:t>
    </dgm:pt>
    <dgm:pt modelId="{B3D7C2E6-03B7-4635-ABD8-A9ADBE2F8A3F}" type="par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BAD3C297-497C-42D6-9787-B0240B17B51C}" type="sib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E1E5175-36F8-4C8B-9E79-5BC9BB27B58D}">
      <dgm:prSet phldrT="[文本]"/>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动态分析技术</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C6676B12-F70D-4060-88FC-04404ABA4D53}" type="par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13DC184-E493-4C44-9AF6-537C8C5AD2A2}" type="sib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CD9E59E8-EC68-4C89-839B-0BB02FC283F0}">
      <dgm:prSet phldrT="[文本]"/>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文本分析技术</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EEB9CAF3-E6DD-4B51-B995-85E26BC8BEC3}" type="par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F22B934A-029F-4510-8C22-3CF969763A57}" type="sib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42658A4-0A57-4144-9F74-78E0C0F03768}">
      <dgm:prSet/>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组合分析技术</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754211AC-9458-4763-92DC-D0ABD5C54B57}" type="parTrans" cxnId="{320A8D95-512E-4C0A-9582-A44E71D720E8}">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6A5F77C5-D238-4F7A-B104-394F8FD70A8A}" type="sibTrans" cxnId="{320A8D95-512E-4C0A-9582-A44E71D720E8}">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00DA97A-332E-43B7-8DAE-0D14795BAC7C}" type="pres">
      <dgm:prSet presAssocID="{3786366A-1A09-4C31-A826-1B6F03C85C1D}" presName="Name0" presStyleCnt="0">
        <dgm:presLayoutVars>
          <dgm:dir/>
          <dgm:animLvl val="lvl"/>
          <dgm:resizeHandles val="exact"/>
        </dgm:presLayoutVars>
      </dgm:prSet>
      <dgm:spPr/>
    </dgm:pt>
    <dgm:pt modelId="{52EAAD03-FD45-4842-8704-07341E1924FC}" type="pres">
      <dgm:prSet presAssocID="{AEF3B6CE-3397-46CD-9997-A2DA8F5A8BBF}" presName="parTxOnly" presStyleLbl="node1" presStyleIdx="0" presStyleCnt="4">
        <dgm:presLayoutVars>
          <dgm:chMax val="0"/>
          <dgm:chPref val="0"/>
          <dgm:bulletEnabled val="1"/>
        </dgm:presLayoutVars>
      </dgm:prSet>
      <dgm:spPr/>
      <dgm:t>
        <a:bodyPr/>
        <a:lstStyle/>
        <a:p>
          <a:endParaRPr lang="zh-CN" altLang="en-US"/>
        </a:p>
      </dgm:t>
    </dgm:pt>
    <dgm:pt modelId="{0DC90F67-8A30-4959-8438-F20223B51C30}" type="pres">
      <dgm:prSet presAssocID="{BAD3C297-497C-42D6-9787-B0240B17B51C}" presName="parTxOnlySpace" presStyleCnt="0"/>
      <dgm:spPr/>
    </dgm:pt>
    <dgm:pt modelId="{D846BC60-B442-48A5-BAE6-5FC8ED4FDD7B}" type="pres">
      <dgm:prSet presAssocID="{0E1E5175-36F8-4C8B-9E79-5BC9BB27B58D}" presName="parTxOnly" presStyleLbl="node1" presStyleIdx="1" presStyleCnt="4">
        <dgm:presLayoutVars>
          <dgm:chMax val="0"/>
          <dgm:chPref val="0"/>
          <dgm:bulletEnabled val="1"/>
        </dgm:presLayoutVars>
      </dgm:prSet>
      <dgm:spPr/>
      <dgm:t>
        <a:bodyPr/>
        <a:lstStyle/>
        <a:p>
          <a:endParaRPr lang="zh-CN" altLang="en-US"/>
        </a:p>
      </dgm:t>
    </dgm:pt>
    <dgm:pt modelId="{ECB9E711-8FB2-4C82-A4E8-1EE0E441AE54}" type="pres">
      <dgm:prSet presAssocID="{A13DC184-E493-4C44-9AF6-537C8C5AD2A2}" presName="parTxOnlySpace" presStyleCnt="0"/>
      <dgm:spPr/>
    </dgm:pt>
    <dgm:pt modelId="{B9C599C2-488F-4A5D-83CF-0FBCB766FA0F}" type="pres">
      <dgm:prSet presAssocID="{CD9E59E8-EC68-4C89-839B-0BB02FC283F0}" presName="parTxOnly" presStyleLbl="node1" presStyleIdx="2" presStyleCnt="4">
        <dgm:presLayoutVars>
          <dgm:chMax val="0"/>
          <dgm:chPref val="0"/>
          <dgm:bulletEnabled val="1"/>
        </dgm:presLayoutVars>
      </dgm:prSet>
      <dgm:spPr/>
      <dgm:t>
        <a:bodyPr/>
        <a:lstStyle/>
        <a:p>
          <a:endParaRPr lang="zh-CN" altLang="en-US"/>
        </a:p>
      </dgm:t>
    </dgm:pt>
    <dgm:pt modelId="{6887BCB4-90FD-443E-BEE9-8901CCD5A21E}" type="pres">
      <dgm:prSet presAssocID="{F22B934A-029F-4510-8C22-3CF969763A57}" presName="parTxOnlySpace" presStyleCnt="0"/>
      <dgm:spPr/>
    </dgm:pt>
    <dgm:pt modelId="{556F82BD-434A-4961-9466-EE99E1DFBD41}" type="pres">
      <dgm:prSet presAssocID="{042658A4-0A57-4144-9F74-78E0C0F03768}" presName="parTxOnly" presStyleLbl="node1" presStyleIdx="3" presStyleCnt="4">
        <dgm:presLayoutVars>
          <dgm:chMax val="0"/>
          <dgm:chPref val="0"/>
          <dgm:bulletEnabled val="1"/>
        </dgm:presLayoutVars>
      </dgm:prSet>
      <dgm:spPr/>
      <dgm:t>
        <a:bodyPr/>
        <a:lstStyle/>
        <a:p>
          <a:endParaRPr lang="zh-CN" altLang="en-US"/>
        </a:p>
      </dgm:t>
    </dgm:pt>
  </dgm:ptLst>
  <dgm:cxnLst>
    <dgm:cxn modelId="{7EA29AFE-D2CA-4621-8CDE-76EB8EA82F4B}" type="presOf" srcId="{042658A4-0A57-4144-9F74-78E0C0F03768}" destId="{556F82BD-434A-4961-9466-EE99E1DFBD41}" srcOrd="0" destOrd="0" presId="urn:microsoft.com/office/officeart/2005/8/layout/chevron1"/>
    <dgm:cxn modelId="{A6C92DA0-8B6F-4E79-BC14-DEF5DC46D618}" type="presOf" srcId="{AEF3B6CE-3397-46CD-9997-A2DA8F5A8BBF}" destId="{52EAAD03-FD45-4842-8704-07341E1924FC}" srcOrd="0" destOrd="0" presId="urn:microsoft.com/office/officeart/2005/8/layout/chevron1"/>
    <dgm:cxn modelId="{2A6CD8E2-7D6F-4E3A-A3AC-852EB8971ABE}" srcId="{3786366A-1A09-4C31-A826-1B6F03C85C1D}" destId="{AEF3B6CE-3397-46CD-9997-A2DA8F5A8BBF}" srcOrd="0" destOrd="0" parTransId="{B3D7C2E6-03B7-4635-ABD8-A9ADBE2F8A3F}" sibTransId="{BAD3C297-497C-42D6-9787-B0240B17B51C}"/>
    <dgm:cxn modelId="{320A8D95-512E-4C0A-9582-A44E71D720E8}" srcId="{3786366A-1A09-4C31-A826-1B6F03C85C1D}" destId="{042658A4-0A57-4144-9F74-78E0C0F03768}" srcOrd="3" destOrd="0" parTransId="{754211AC-9458-4763-92DC-D0ABD5C54B57}" sibTransId="{6A5F77C5-D238-4F7A-B104-394F8FD70A8A}"/>
    <dgm:cxn modelId="{13B88BC2-F636-4072-9E4B-F3D0706BA2AF}" type="presOf" srcId="{3786366A-1A09-4C31-A826-1B6F03C85C1D}" destId="{A00DA97A-332E-43B7-8DAE-0D14795BAC7C}" srcOrd="0" destOrd="0" presId="urn:microsoft.com/office/officeart/2005/8/layout/chevron1"/>
    <dgm:cxn modelId="{4D34E901-A483-40B7-930B-8889502E82D5}" srcId="{3786366A-1A09-4C31-A826-1B6F03C85C1D}" destId="{0E1E5175-36F8-4C8B-9E79-5BC9BB27B58D}" srcOrd="1" destOrd="0" parTransId="{C6676B12-F70D-4060-88FC-04404ABA4D53}" sibTransId="{A13DC184-E493-4C44-9AF6-537C8C5AD2A2}"/>
    <dgm:cxn modelId="{A4A4AAAA-7015-4D20-ABCA-3B815B31A148}" type="presOf" srcId="{0E1E5175-36F8-4C8B-9E79-5BC9BB27B58D}" destId="{D846BC60-B442-48A5-BAE6-5FC8ED4FDD7B}" srcOrd="0" destOrd="0" presId="urn:microsoft.com/office/officeart/2005/8/layout/chevron1"/>
    <dgm:cxn modelId="{9C81B816-27E3-4E93-A356-A443CF76DAC8}" type="presOf" srcId="{CD9E59E8-EC68-4C89-839B-0BB02FC283F0}" destId="{B9C599C2-488F-4A5D-83CF-0FBCB766FA0F}" srcOrd="0" destOrd="0" presId="urn:microsoft.com/office/officeart/2005/8/layout/chevron1"/>
    <dgm:cxn modelId="{C15E79A1-2BD5-46A9-98F1-56FB899181CB}" srcId="{3786366A-1A09-4C31-A826-1B6F03C85C1D}" destId="{CD9E59E8-EC68-4C89-839B-0BB02FC283F0}" srcOrd="2" destOrd="0" parTransId="{EEB9CAF3-E6DD-4B51-B995-85E26BC8BEC3}" sibTransId="{F22B934A-029F-4510-8C22-3CF969763A57}"/>
    <dgm:cxn modelId="{26509B68-24D9-4AA9-80B1-CC02898A65AC}" type="presParOf" srcId="{A00DA97A-332E-43B7-8DAE-0D14795BAC7C}" destId="{52EAAD03-FD45-4842-8704-07341E1924FC}" srcOrd="0" destOrd="0" presId="urn:microsoft.com/office/officeart/2005/8/layout/chevron1"/>
    <dgm:cxn modelId="{38BAF5F8-5E40-40FA-AE5D-AB373FA689C4}" type="presParOf" srcId="{A00DA97A-332E-43B7-8DAE-0D14795BAC7C}" destId="{0DC90F67-8A30-4959-8438-F20223B51C30}" srcOrd="1" destOrd="0" presId="urn:microsoft.com/office/officeart/2005/8/layout/chevron1"/>
    <dgm:cxn modelId="{7239FE74-B9FF-41F5-B246-399FD482CED3}" type="presParOf" srcId="{A00DA97A-332E-43B7-8DAE-0D14795BAC7C}" destId="{D846BC60-B442-48A5-BAE6-5FC8ED4FDD7B}" srcOrd="2" destOrd="0" presId="urn:microsoft.com/office/officeart/2005/8/layout/chevron1"/>
    <dgm:cxn modelId="{24E623EE-5BA2-4CDA-88DD-559D7197F932}" type="presParOf" srcId="{A00DA97A-332E-43B7-8DAE-0D14795BAC7C}" destId="{ECB9E711-8FB2-4C82-A4E8-1EE0E441AE54}" srcOrd="3" destOrd="0" presId="urn:microsoft.com/office/officeart/2005/8/layout/chevron1"/>
    <dgm:cxn modelId="{6920E0EF-0155-4B98-AC5F-0AA2149B4660}" type="presParOf" srcId="{A00DA97A-332E-43B7-8DAE-0D14795BAC7C}" destId="{B9C599C2-488F-4A5D-83CF-0FBCB766FA0F}" srcOrd="4" destOrd="0" presId="urn:microsoft.com/office/officeart/2005/8/layout/chevron1"/>
    <dgm:cxn modelId="{A94D6111-6BB3-4E1D-811E-4D0D10A7A99B}" type="presParOf" srcId="{A00DA97A-332E-43B7-8DAE-0D14795BAC7C}" destId="{6887BCB4-90FD-443E-BEE9-8901CCD5A21E}" srcOrd="5" destOrd="0" presId="urn:microsoft.com/office/officeart/2005/8/layout/chevron1"/>
    <dgm:cxn modelId="{48A76F93-78FB-4088-9E42-AD138EC18BC0}" type="presParOf" srcId="{A00DA97A-332E-43B7-8DAE-0D14795BAC7C}" destId="{556F82BD-434A-4961-9466-EE99E1DFBD41}"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786366A-1A09-4C31-A826-1B6F03C85C1D}" type="doc">
      <dgm:prSet loTypeId="urn:microsoft.com/office/officeart/2005/8/layout/chevron1" loCatId="process" qsTypeId="urn:microsoft.com/office/officeart/2005/8/quickstyle/simple1" qsCatId="simple" csTypeId="urn:microsoft.com/office/officeart/2005/8/colors/accent1_2" csCatId="accent1" phldr="1"/>
      <dgm:spPr/>
    </dgm:pt>
    <dgm:pt modelId="{AEF3B6CE-3397-46CD-9997-A2DA8F5A8BBF}">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翻译模型</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B3D7C2E6-03B7-4635-ABD8-A9ADBE2F8A3F}" type="par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BAD3C297-497C-42D6-9787-B0240B17B51C}" type="sib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E1E5175-36F8-4C8B-9E79-5BC9BB27B58D}">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复杂关系建模</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C6676B12-F70D-4060-88FC-04404ABA4D53}" type="par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13DC184-E493-4C44-9AF6-537C8C5AD2A2}" type="sib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CD9E59E8-EC68-4C89-839B-0BB02FC283F0}">
      <dgm:prSet phldrT="[文本]"/>
      <dgm:spPr>
        <a:solidFill>
          <a:schemeClr val="accent2">
            <a:lumMod val="60000"/>
            <a:lumOff val="40000"/>
          </a:schemeClr>
        </a:solidFill>
      </dgm:spPr>
      <dgm:t>
        <a:bodyPr/>
        <a:lstStyle/>
        <a:p>
          <a:r>
            <a:rPr lang="zh-CN" altLang="en-US" b="1" dirty="0" smtClean="0">
              <a:solidFill>
                <a:sysClr val="windowText" lastClr="000000"/>
              </a:solidFill>
              <a:latin typeface="黑体" panose="02010609060101010101" pitchFamily="49" charset="-122"/>
              <a:ea typeface="黑体" panose="02010609060101010101" pitchFamily="49" charset="-122"/>
            </a:rPr>
            <a:t>融合文本信息</a:t>
          </a:r>
          <a:endParaRPr lang="zh-CN" altLang="en-US" b="1" dirty="0">
            <a:solidFill>
              <a:sysClr val="windowText" lastClr="000000"/>
            </a:solidFill>
            <a:latin typeface="黑体" panose="02010609060101010101" pitchFamily="49" charset="-122"/>
            <a:ea typeface="黑体" panose="02010609060101010101" pitchFamily="49" charset="-122"/>
          </a:endParaRPr>
        </a:p>
      </dgm:t>
    </dgm:pt>
    <dgm:pt modelId="{EEB9CAF3-E6DD-4B51-B995-85E26BC8BEC3}" type="par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F22B934A-029F-4510-8C22-3CF969763A57}" type="sib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00DA97A-332E-43B7-8DAE-0D14795BAC7C}" type="pres">
      <dgm:prSet presAssocID="{3786366A-1A09-4C31-A826-1B6F03C85C1D}" presName="Name0" presStyleCnt="0">
        <dgm:presLayoutVars>
          <dgm:dir/>
          <dgm:animLvl val="lvl"/>
          <dgm:resizeHandles val="exact"/>
        </dgm:presLayoutVars>
      </dgm:prSet>
      <dgm:spPr/>
    </dgm:pt>
    <dgm:pt modelId="{52EAAD03-FD45-4842-8704-07341E1924FC}" type="pres">
      <dgm:prSet presAssocID="{AEF3B6CE-3397-46CD-9997-A2DA8F5A8BBF}" presName="parTxOnly" presStyleLbl="node1" presStyleIdx="0" presStyleCnt="3">
        <dgm:presLayoutVars>
          <dgm:chMax val="0"/>
          <dgm:chPref val="0"/>
          <dgm:bulletEnabled val="1"/>
        </dgm:presLayoutVars>
      </dgm:prSet>
      <dgm:spPr/>
      <dgm:t>
        <a:bodyPr/>
        <a:lstStyle/>
        <a:p>
          <a:endParaRPr lang="zh-CN" altLang="en-US"/>
        </a:p>
      </dgm:t>
    </dgm:pt>
    <dgm:pt modelId="{0DC90F67-8A30-4959-8438-F20223B51C30}" type="pres">
      <dgm:prSet presAssocID="{BAD3C297-497C-42D6-9787-B0240B17B51C}" presName="parTxOnlySpace" presStyleCnt="0"/>
      <dgm:spPr/>
    </dgm:pt>
    <dgm:pt modelId="{D846BC60-B442-48A5-BAE6-5FC8ED4FDD7B}" type="pres">
      <dgm:prSet presAssocID="{0E1E5175-36F8-4C8B-9E79-5BC9BB27B58D}" presName="parTxOnly" presStyleLbl="node1" presStyleIdx="1" presStyleCnt="3">
        <dgm:presLayoutVars>
          <dgm:chMax val="0"/>
          <dgm:chPref val="0"/>
          <dgm:bulletEnabled val="1"/>
        </dgm:presLayoutVars>
      </dgm:prSet>
      <dgm:spPr/>
      <dgm:t>
        <a:bodyPr/>
        <a:lstStyle/>
        <a:p>
          <a:endParaRPr lang="zh-CN" altLang="en-US"/>
        </a:p>
      </dgm:t>
    </dgm:pt>
    <dgm:pt modelId="{ECB9E711-8FB2-4C82-A4E8-1EE0E441AE54}" type="pres">
      <dgm:prSet presAssocID="{A13DC184-E493-4C44-9AF6-537C8C5AD2A2}" presName="parTxOnlySpace" presStyleCnt="0"/>
      <dgm:spPr/>
    </dgm:pt>
    <dgm:pt modelId="{B9C599C2-488F-4A5D-83CF-0FBCB766FA0F}" type="pres">
      <dgm:prSet presAssocID="{CD9E59E8-EC68-4C89-839B-0BB02FC283F0}" presName="parTxOnly" presStyleLbl="node1" presStyleIdx="2" presStyleCnt="3">
        <dgm:presLayoutVars>
          <dgm:chMax val="0"/>
          <dgm:chPref val="0"/>
          <dgm:bulletEnabled val="1"/>
        </dgm:presLayoutVars>
      </dgm:prSet>
      <dgm:spPr/>
      <dgm:t>
        <a:bodyPr/>
        <a:lstStyle/>
        <a:p>
          <a:endParaRPr lang="zh-CN" altLang="en-US"/>
        </a:p>
      </dgm:t>
    </dgm:pt>
  </dgm:ptLst>
  <dgm:cxnLst>
    <dgm:cxn modelId="{A4A4AAAA-7015-4D20-ABCA-3B815B31A148}" type="presOf" srcId="{0E1E5175-36F8-4C8B-9E79-5BC9BB27B58D}" destId="{D846BC60-B442-48A5-BAE6-5FC8ED4FDD7B}" srcOrd="0" destOrd="0" presId="urn:microsoft.com/office/officeart/2005/8/layout/chevron1"/>
    <dgm:cxn modelId="{13B88BC2-F636-4072-9E4B-F3D0706BA2AF}" type="presOf" srcId="{3786366A-1A09-4C31-A826-1B6F03C85C1D}" destId="{A00DA97A-332E-43B7-8DAE-0D14795BAC7C}" srcOrd="0" destOrd="0" presId="urn:microsoft.com/office/officeart/2005/8/layout/chevron1"/>
    <dgm:cxn modelId="{A6C92DA0-8B6F-4E79-BC14-DEF5DC46D618}" type="presOf" srcId="{AEF3B6CE-3397-46CD-9997-A2DA8F5A8BBF}" destId="{52EAAD03-FD45-4842-8704-07341E1924FC}" srcOrd="0" destOrd="0" presId="urn:microsoft.com/office/officeart/2005/8/layout/chevron1"/>
    <dgm:cxn modelId="{2A6CD8E2-7D6F-4E3A-A3AC-852EB8971ABE}" srcId="{3786366A-1A09-4C31-A826-1B6F03C85C1D}" destId="{AEF3B6CE-3397-46CD-9997-A2DA8F5A8BBF}" srcOrd="0" destOrd="0" parTransId="{B3D7C2E6-03B7-4635-ABD8-A9ADBE2F8A3F}" sibTransId="{BAD3C297-497C-42D6-9787-B0240B17B51C}"/>
    <dgm:cxn modelId="{4D34E901-A483-40B7-930B-8889502E82D5}" srcId="{3786366A-1A09-4C31-A826-1B6F03C85C1D}" destId="{0E1E5175-36F8-4C8B-9E79-5BC9BB27B58D}" srcOrd="1" destOrd="0" parTransId="{C6676B12-F70D-4060-88FC-04404ABA4D53}" sibTransId="{A13DC184-E493-4C44-9AF6-537C8C5AD2A2}"/>
    <dgm:cxn modelId="{9C81B816-27E3-4E93-A356-A443CF76DAC8}" type="presOf" srcId="{CD9E59E8-EC68-4C89-839B-0BB02FC283F0}" destId="{B9C599C2-488F-4A5D-83CF-0FBCB766FA0F}" srcOrd="0" destOrd="0" presId="urn:microsoft.com/office/officeart/2005/8/layout/chevron1"/>
    <dgm:cxn modelId="{C15E79A1-2BD5-46A9-98F1-56FB899181CB}" srcId="{3786366A-1A09-4C31-A826-1B6F03C85C1D}" destId="{CD9E59E8-EC68-4C89-839B-0BB02FC283F0}" srcOrd="2" destOrd="0" parTransId="{EEB9CAF3-E6DD-4B51-B995-85E26BC8BEC3}" sibTransId="{F22B934A-029F-4510-8C22-3CF969763A57}"/>
    <dgm:cxn modelId="{26509B68-24D9-4AA9-80B1-CC02898A65AC}" type="presParOf" srcId="{A00DA97A-332E-43B7-8DAE-0D14795BAC7C}" destId="{52EAAD03-FD45-4842-8704-07341E1924FC}" srcOrd="0" destOrd="0" presId="urn:microsoft.com/office/officeart/2005/8/layout/chevron1"/>
    <dgm:cxn modelId="{38BAF5F8-5E40-40FA-AE5D-AB373FA689C4}" type="presParOf" srcId="{A00DA97A-332E-43B7-8DAE-0D14795BAC7C}" destId="{0DC90F67-8A30-4959-8438-F20223B51C30}" srcOrd="1" destOrd="0" presId="urn:microsoft.com/office/officeart/2005/8/layout/chevron1"/>
    <dgm:cxn modelId="{7239FE74-B9FF-41F5-B246-399FD482CED3}" type="presParOf" srcId="{A00DA97A-332E-43B7-8DAE-0D14795BAC7C}" destId="{D846BC60-B442-48A5-BAE6-5FC8ED4FDD7B}" srcOrd="2" destOrd="0" presId="urn:microsoft.com/office/officeart/2005/8/layout/chevron1"/>
    <dgm:cxn modelId="{24E623EE-5BA2-4CDA-88DD-559D7197F932}" type="presParOf" srcId="{A00DA97A-332E-43B7-8DAE-0D14795BAC7C}" destId="{ECB9E711-8FB2-4C82-A4E8-1EE0E441AE54}" srcOrd="3" destOrd="0" presId="urn:microsoft.com/office/officeart/2005/8/layout/chevron1"/>
    <dgm:cxn modelId="{6920E0EF-0155-4B98-AC5F-0AA2149B4660}" type="presParOf" srcId="{A00DA97A-332E-43B7-8DAE-0D14795BAC7C}" destId="{B9C599C2-488F-4A5D-83CF-0FBCB766FA0F}" srcOrd="4"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786366A-1A09-4C31-A826-1B6F03C85C1D}" type="doc">
      <dgm:prSet loTypeId="urn:microsoft.com/office/officeart/2005/8/layout/chevron1" loCatId="process" qsTypeId="urn:microsoft.com/office/officeart/2005/8/quickstyle/simple1" qsCatId="simple" csTypeId="urn:microsoft.com/office/officeart/2005/8/colors/accent1_2" csCatId="accent1" phldr="1"/>
      <dgm:spPr/>
    </dgm:pt>
    <dgm:pt modelId="{AEF3B6CE-3397-46CD-9997-A2DA8F5A8BBF}">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静态分析技术</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B3D7C2E6-03B7-4635-ABD8-A9ADBE2F8A3F}" type="par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BAD3C297-497C-42D6-9787-B0240B17B51C}" type="sib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E1E5175-36F8-4C8B-9E79-5BC9BB27B58D}">
      <dgm:prSet phldrT="[文本]"/>
      <dgm:spPr>
        <a:solidFill>
          <a:schemeClr val="accent2">
            <a:lumMod val="60000"/>
            <a:lumOff val="40000"/>
          </a:schemeClr>
        </a:solidFill>
      </dgm:spPr>
      <dgm:t>
        <a:bodyPr/>
        <a:lstStyle/>
        <a:p>
          <a:r>
            <a:rPr lang="zh-CN" altLang="en-US" b="1" dirty="0" smtClean="0">
              <a:solidFill>
                <a:sysClr val="windowText" lastClr="000000"/>
              </a:solidFill>
              <a:latin typeface="黑体" panose="02010609060101010101" pitchFamily="49" charset="-122"/>
              <a:ea typeface="黑体" panose="02010609060101010101" pitchFamily="49" charset="-122"/>
            </a:rPr>
            <a:t>动态分析技术</a:t>
          </a:r>
          <a:endParaRPr lang="zh-CN" altLang="en-US" b="1" dirty="0">
            <a:solidFill>
              <a:sysClr val="windowText" lastClr="000000"/>
            </a:solidFill>
            <a:latin typeface="黑体" panose="02010609060101010101" pitchFamily="49" charset="-122"/>
            <a:ea typeface="黑体" panose="02010609060101010101" pitchFamily="49" charset="-122"/>
          </a:endParaRPr>
        </a:p>
      </dgm:t>
    </dgm:pt>
    <dgm:pt modelId="{C6676B12-F70D-4060-88FC-04404ABA4D53}" type="par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13DC184-E493-4C44-9AF6-537C8C5AD2A2}" type="sib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CD9E59E8-EC68-4C89-839B-0BB02FC283F0}">
      <dgm:prSet phldrT="[文本]"/>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文本分析技术</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EEB9CAF3-E6DD-4B51-B995-85E26BC8BEC3}" type="par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F22B934A-029F-4510-8C22-3CF969763A57}" type="sib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42658A4-0A57-4144-9F74-78E0C0F03768}">
      <dgm:prSet/>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组合分析技术</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754211AC-9458-4763-92DC-D0ABD5C54B57}" type="parTrans" cxnId="{320A8D95-512E-4C0A-9582-A44E71D720E8}">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6A5F77C5-D238-4F7A-B104-394F8FD70A8A}" type="sibTrans" cxnId="{320A8D95-512E-4C0A-9582-A44E71D720E8}">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00DA97A-332E-43B7-8DAE-0D14795BAC7C}" type="pres">
      <dgm:prSet presAssocID="{3786366A-1A09-4C31-A826-1B6F03C85C1D}" presName="Name0" presStyleCnt="0">
        <dgm:presLayoutVars>
          <dgm:dir/>
          <dgm:animLvl val="lvl"/>
          <dgm:resizeHandles val="exact"/>
        </dgm:presLayoutVars>
      </dgm:prSet>
      <dgm:spPr/>
    </dgm:pt>
    <dgm:pt modelId="{52EAAD03-FD45-4842-8704-07341E1924FC}" type="pres">
      <dgm:prSet presAssocID="{AEF3B6CE-3397-46CD-9997-A2DA8F5A8BBF}" presName="parTxOnly" presStyleLbl="node1" presStyleIdx="0" presStyleCnt="4">
        <dgm:presLayoutVars>
          <dgm:chMax val="0"/>
          <dgm:chPref val="0"/>
          <dgm:bulletEnabled val="1"/>
        </dgm:presLayoutVars>
      </dgm:prSet>
      <dgm:spPr/>
      <dgm:t>
        <a:bodyPr/>
        <a:lstStyle/>
        <a:p>
          <a:endParaRPr lang="zh-CN" altLang="en-US"/>
        </a:p>
      </dgm:t>
    </dgm:pt>
    <dgm:pt modelId="{0DC90F67-8A30-4959-8438-F20223B51C30}" type="pres">
      <dgm:prSet presAssocID="{BAD3C297-497C-42D6-9787-B0240B17B51C}" presName="parTxOnlySpace" presStyleCnt="0"/>
      <dgm:spPr/>
    </dgm:pt>
    <dgm:pt modelId="{D846BC60-B442-48A5-BAE6-5FC8ED4FDD7B}" type="pres">
      <dgm:prSet presAssocID="{0E1E5175-36F8-4C8B-9E79-5BC9BB27B58D}" presName="parTxOnly" presStyleLbl="node1" presStyleIdx="1" presStyleCnt="4">
        <dgm:presLayoutVars>
          <dgm:chMax val="0"/>
          <dgm:chPref val="0"/>
          <dgm:bulletEnabled val="1"/>
        </dgm:presLayoutVars>
      </dgm:prSet>
      <dgm:spPr/>
      <dgm:t>
        <a:bodyPr/>
        <a:lstStyle/>
        <a:p>
          <a:endParaRPr lang="zh-CN" altLang="en-US"/>
        </a:p>
      </dgm:t>
    </dgm:pt>
    <dgm:pt modelId="{ECB9E711-8FB2-4C82-A4E8-1EE0E441AE54}" type="pres">
      <dgm:prSet presAssocID="{A13DC184-E493-4C44-9AF6-537C8C5AD2A2}" presName="parTxOnlySpace" presStyleCnt="0"/>
      <dgm:spPr/>
    </dgm:pt>
    <dgm:pt modelId="{B9C599C2-488F-4A5D-83CF-0FBCB766FA0F}" type="pres">
      <dgm:prSet presAssocID="{CD9E59E8-EC68-4C89-839B-0BB02FC283F0}" presName="parTxOnly" presStyleLbl="node1" presStyleIdx="2" presStyleCnt="4">
        <dgm:presLayoutVars>
          <dgm:chMax val="0"/>
          <dgm:chPref val="0"/>
          <dgm:bulletEnabled val="1"/>
        </dgm:presLayoutVars>
      </dgm:prSet>
      <dgm:spPr/>
      <dgm:t>
        <a:bodyPr/>
        <a:lstStyle/>
        <a:p>
          <a:endParaRPr lang="zh-CN" altLang="en-US"/>
        </a:p>
      </dgm:t>
    </dgm:pt>
    <dgm:pt modelId="{6887BCB4-90FD-443E-BEE9-8901CCD5A21E}" type="pres">
      <dgm:prSet presAssocID="{F22B934A-029F-4510-8C22-3CF969763A57}" presName="parTxOnlySpace" presStyleCnt="0"/>
      <dgm:spPr/>
    </dgm:pt>
    <dgm:pt modelId="{556F82BD-434A-4961-9466-EE99E1DFBD41}" type="pres">
      <dgm:prSet presAssocID="{042658A4-0A57-4144-9F74-78E0C0F03768}" presName="parTxOnly" presStyleLbl="node1" presStyleIdx="3" presStyleCnt="4">
        <dgm:presLayoutVars>
          <dgm:chMax val="0"/>
          <dgm:chPref val="0"/>
          <dgm:bulletEnabled val="1"/>
        </dgm:presLayoutVars>
      </dgm:prSet>
      <dgm:spPr/>
      <dgm:t>
        <a:bodyPr/>
        <a:lstStyle/>
        <a:p>
          <a:endParaRPr lang="zh-CN" altLang="en-US"/>
        </a:p>
      </dgm:t>
    </dgm:pt>
  </dgm:ptLst>
  <dgm:cxnLst>
    <dgm:cxn modelId="{7EA29AFE-D2CA-4621-8CDE-76EB8EA82F4B}" type="presOf" srcId="{042658A4-0A57-4144-9F74-78E0C0F03768}" destId="{556F82BD-434A-4961-9466-EE99E1DFBD41}" srcOrd="0" destOrd="0" presId="urn:microsoft.com/office/officeart/2005/8/layout/chevron1"/>
    <dgm:cxn modelId="{A6C92DA0-8B6F-4E79-BC14-DEF5DC46D618}" type="presOf" srcId="{AEF3B6CE-3397-46CD-9997-A2DA8F5A8BBF}" destId="{52EAAD03-FD45-4842-8704-07341E1924FC}" srcOrd="0" destOrd="0" presId="urn:microsoft.com/office/officeart/2005/8/layout/chevron1"/>
    <dgm:cxn modelId="{2A6CD8E2-7D6F-4E3A-A3AC-852EB8971ABE}" srcId="{3786366A-1A09-4C31-A826-1B6F03C85C1D}" destId="{AEF3B6CE-3397-46CD-9997-A2DA8F5A8BBF}" srcOrd="0" destOrd="0" parTransId="{B3D7C2E6-03B7-4635-ABD8-A9ADBE2F8A3F}" sibTransId="{BAD3C297-497C-42D6-9787-B0240B17B51C}"/>
    <dgm:cxn modelId="{320A8D95-512E-4C0A-9582-A44E71D720E8}" srcId="{3786366A-1A09-4C31-A826-1B6F03C85C1D}" destId="{042658A4-0A57-4144-9F74-78E0C0F03768}" srcOrd="3" destOrd="0" parTransId="{754211AC-9458-4763-92DC-D0ABD5C54B57}" sibTransId="{6A5F77C5-D238-4F7A-B104-394F8FD70A8A}"/>
    <dgm:cxn modelId="{13B88BC2-F636-4072-9E4B-F3D0706BA2AF}" type="presOf" srcId="{3786366A-1A09-4C31-A826-1B6F03C85C1D}" destId="{A00DA97A-332E-43B7-8DAE-0D14795BAC7C}" srcOrd="0" destOrd="0" presId="urn:microsoft.com/office/officeart/2005/8/layout/chevron1"/>
    <dgm:cxn modelId="{4D34E901-A483-40B7-930B-8889502E82D5}" srcId="{3786366A-1A09-4C31-A826-1B6F03C85C1D}" destId="{0E1E5175-36F8-4C8B-9E79-5BC9BB27B58D}" srcOrd="1" destOrd="0" parTransId="{C6676B12-F70D-4060-88FC-04404ABA4D53}" sibTransId="{A13DC184-E493-4C44-9AF6-537C8C5AD2A2}"/>
    <dgm:cxn modelId="{A4A4AAAA-7015-4D20-ABCA-3B815B31A148}" type="presOf" srcId="{0E1E5175-36F8-4C8B-9E79-5BC9BB27B58D}" destId="{D846BC60-B442-48A5-BAE6-5FC8ED4FDD7B}" srcOrd="0" destOrd="0" presId="urn:microsoft.com/office/officeart/2005/8/layout/chevron1"/>
    <dgm:cxn modelId="{9C81B816-27E3-4E93-A356-A443CF76DAC8}" type="presOf" srcId="{CD9E59E8-EC68-4C89-839B-0BB02FC283F0}" destId="{B9C599C2-488F-4A5D-83CF-0FBCB766FA0F}" srcOrd="0" destOrd="0" presId="urn:microsoft.com/office/officeart/2005/8/layout/chevron1"/>
    <dgm:cxn modelId="{C15E79A1-2BD5-46A9-98F1-56FB899181CB}" srcId="{3786366A-1A09-4C31-A826-1B6F03C85C1D}" destId="{CD9E59E8-EC68-4C89-839B-0BB02FC283F0}" srcOrd="2" destOrd="0" parTransId="{EEB9CAF3-E6DD-4B51-B995-85E26BC8BEC3}" sibTransId="{F22B934A-029F-4510-8C22-3CF969763A57}"/>
    <dgm:cxn modelId="{26509B68-24D9-4AA9-80B1-CC02898A65AC}" type="presParOf" srcId="{A00DA97A-332E-43B7-8DAE-0D14795BAC7C}" destId="{52EAAD03-FD45-4842-8704-07341E1924FC}" srcOrd="0" destOrd="0" presId="urn:microsoft.com/office/officeart/2005/8/layout/chevron1"/>
    <dgm:cxn modelId="{38BAF5F8-5E40-40FA-AE5D-AB373FA689C4}" type="presParOf" srcId="{A00DA97A-332E-43B7-8DAE-0D14795BAC7C}" destId="{0DC90F67-8A30-4959-8438-F20223B51C30}" srcOrd="1" destOrd="0" presId="urn:microsoft.com/office/officeart/2005/8/layout/chevron1"/>
    <dgm:cxn modelId="{7239FE74-B9FF-41F5-B246-399FD482CED3}" type="presParOf" srcId="{A00DA97A-332E-43B7-8DAE-0D14795BAC7C}" destId="{D846BC60-B442-48A5-BAE6-5FC8ED4FDD7B}" srcOrd="2" destOrd="0" presId="urn:microsoft.com/office/officeart/2005/8/layout/chevron1"/>
    <dgm:cxn modelId="{24E623EE-5BA2-4CDA-88DD-559D7197F932}" type="presParOf" srcId="{A00DA97A-332E-43B7-8DAE-0D14795BAC7C}" destId="{ECB9E711-8FB2-4C82-A4E8-1EE0E441AE54}" srcOrd="3" destOrd="0" presId="urn:microsoft.com/office/officeart/2005/8/layout/chevron1"/>
    <dgm:cxn modelId="{6920E0EF-0155-4B98-AC5F-0AA2149B4660}" type="presParOf" srcId="{A00DA97A-332E-43B7-8DAE-0D14795BAC7C}" destId="{B9C599C2-488F-4A5D-83CF-0FBCB766FA0F}" srcOrd="4" destOrd="0" presId="urn:microsoft.com/office/officeart/2005/8/layout/chevron1"/>
    <dgm:cxn modelId="{A94D6111-6BB3-4E1D-811E-4D0D10A7A99B}" type="presParOf" srcId="{A00DA97A-332E-43B7-8DAE-0D14795BAC7C}" destId="{6887BCB4-90FD-443E-BEE9-8901CCD5A21E}" srcOrd="5" destOrd="0" presId="urn:microsoft.com/office/officeart/2005/8/layout/chevron1"/>
    <dgm:cxn modelId="{48A76F93-78FB-4088-9E42-AD138EC18BC0}" type="presParOf" srcId="{A00DA97A-332E-43B7-8DAE-0D14795BAC7C}" destId="{556F82BD-434A-4961-9466-EE99E1DFBD41}"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786366A-1A09-4C31-A826-1B6F03C85C1D}" type="doc">
      <dgm:prSet loTypeId="urn:microsoft.com/office/officeart/2005/8/layout/chevron1" loCatId="process" qsTypeId="urn:microsoft.com/office/officeart/2005/8/quickstyle/simple1" qsCatId="simple" csTypeId="urn:microsoft.com/office/officeart/2005/8/colors/accent1_2" csCatId="accent1" phldr="1"/>
      <dgm:spPr/>
    </dgm:pt>
    <dgm:pt modelId="{AEF3B6CE-3397-46CD-9997-A2DA8F5A8BBF}">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静态分析技术</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B3D7C2E6-03B7-4635-ABD8-A9ADBE2F8A3F}" type="par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BAD3C297-497C-42D6-9787-B0240B17B51C}" type="sib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E1E5175-36F8-4C8B-9E79-5BC9BB27B58D}">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动态分析技术</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C6676B12-F70D-4060-88FC-04404ABA4D53}" type="par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13DC184-E493-4C44-9AF6-537C8C5AD2A2}" type="sib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CD9E59E8-EC68-4C89-839B-0BB02FC283F0}">
      <dgm:prSet phldrT="[文本]"/>
      <dgm:spPr>
        <a:solidFill>
          <a:schemeClr val="accent2">
            <a:lumMod val="60000"/>
            <a:lumOff val="40000"/>
          </a:schemeClr>
        </a:solidFill>
      </dgm:spPr>
      <dgm:t>
        <a:bodyPr/>
        <a:lstStyle/>
        <a:p>
          <a:r>
            <a:rPr lang="zh-CN" altLang="en-US" b="1" dirty="0" smtClean="0">
              <a:solidFill>
                <a:sysClr val="windowText" lastClr="000000"/>
              </a:solidFill>
              <a:latin typeface="黑体" panose="02010609060101010101" pitchFamily="49" charset="-122"/>
              <a:ea typeface="黑体" panose="02010609060101010101" pitchFamily="49" charset="-122"/>
            </a:rPr>
            <a:t>文本分析技术</a:t>
          </a:r>
          <a:endParaRPr lang="zh-CN" altLang="en-US" b="1" dirty="0">
            <a:solidFill>
              <a:sysClr val="windowText" lastClr="000000"/>
            </a:solidFill>
            <a:latin typeface="黑体" panose="02010609060101010101" pitchFamily="49" charset="-122"/>
            <a:ea typeface="黑体" panose="02010609060101010101" pitchFamily="49" charset="-122"/>
          </a:endParaRPr>
        </a:p>
      </dgm:t>
    </dgm:pt>
    <dgm:pt modelId="{EEB9CAF3-E6DD-4B51-B995-85E26BC8BEC3}" type="par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F22B934A-029F-4510-8C22-3CF969763A57}" type="sib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42658A4-0A57-4144-9F74-78E0C0F03768}">
      <dgm:prSet/>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组合分析技术</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754211AC-9458-4763-92DC-D0ABD5C54B57}" type="parTrans" cxnId="{320A8D95-512E-4C0A-9582-A44E71D720E8}">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6A5F77C5-D238-4F7A-B104-394F8FD70A8A}" type="sibTrans" cxnId="{320A8D95-512E-4C0A-9582-A44E71D720E8}">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00DA97A-332E-43B7-8DAE-0D14795BAC7C}" type="pres">
      <dgm:prSet presAssocID="{3786366A-1A09-4C31-A826-1B6F03C85C1D}" presName="Name0" presStyleCnt="0">
        <dgm:presLayoutVars>
          <dgm:dir/>
          <dgm:animLvl val="lvl"/>
          <dgm:resizeHandles val="exact"/>
        </dgm:presLayoutVars>
      </dgm:prSet>
      <dgm:spPr/>
    </dgm:pt>
    <dgm:pt modelId="{52EAAD03-FD45-4842-8704-07341E1924FC}" type="pres">
      <dgm:prSet presAssocID="{AEF3B6CE-3397-46CD-9997-A2DA8F5A8BBF}" presName="parTxOnly" presStyleLbl="node1" presStyleIdx="0" presStyleCnt="4">
        <dgm:presLayoutVars>
          <dgm:chMax val="0"/>
          <dgm:chPref val="0"/>
          <dgm:bulletEnabled val="1"/>
        </dgm:presLayoutVars>
      </dgm:prSet>
      <dgm:spPr/>
      <dgm:t>
        <a:bodyPr/>
        <a:lstStyle/>
        <a:p>
          <a:endParaRPr lang="zh-CN" altLang="en-US"/>
        </a:p>
      </dgm:t>
    </dgm:pt>
    <dgm:pt modelId="{0DC90F67-8A30-4959-8438-F20223B51C30}" type="pres">
      <dgm:prSet presAssocID="{BAD3C297-497C-42D6-9787-B0240B17B51C}" presName="parTxOnlySpace" presStyleCnt="0"/>
      <dgm:spPr/>
    </dgm:pt>
    <dgm:pt modelId="{D846BC60-B442-48A5-BAE6-5FC8ED4FDD7B}" type="pres">
      <dgm:prSet presAssocID="{0E1E5175-36F8-4C8B-9E79-5BC9BB27B58D}" presName="parTxOnly" presStyleLbl="node1" presStyleIdx="1" presStyleCnt="4">
        <dgm:presLayoutVars>
          <dgm:chMax val="0"/>
          <dgm:chPref val="0"/>
          <dgm:bulletEnabled val="1"/>
        </dgm:presLayoutVars>
      </dgm:prSet>
      <dgm:spPr/>
      <dgm:t>
        <a:bodyPr/>
        <a:lstStyle/>
        <a:p>
          <a:endParaRPr lang="zh-CN" altLang="en-US"/>
        </a:p>
      </dgm:t>
    </dgm:pt>
    <dgm:pt modelId="{ECB9E711-8FB2-4C82-A4E8-1EE0E441AE54}" type="pres">
      <dgm:prSet presAssocID="{A13DC184-E493-4C44-9AF6-537C8C5AD2A2}" presName="parTxOnlySpace" presStyleCnt="0"/>
      <dgm:spPr/>
    </dgm:pt>
    <dgm:pt modelId="{B9C599C2-488F-4A5D-83CF-0FBCB766FA0F}" type="pres">
      <dgm:prSet presAssocID="{CD9E59E8-EC68-4C89-839B-0BB02FC283F0}" presName="parTxOnly" presStyleLbl="node1" presStyleIdx="2" presStyleCnt="4">
        <dgm:presLayoutVars>
          <dgm:chMax val="0"/>
          <dgm:chPref val="0"/>
          <dgm:bulletEnabled val="1"/>
        </dgm:presLayoutVars>
      </dgm:prSet>
      <dgm:spPr/>
      <dgm:t>
        <a:bodyPr/>
        <a:lstStyle/>
        <a:p>
          <a:endParaRPr lang="zh-CN" altLang="en-US"/>
        </a:p>
      </dgm:t>
    </dgm:pt>
    <dgm:pt modelId="{6887BCB4-90FD-443E-BEE9-8901CCD5A21E}" type="pres">
      <dgm:prSet presAssocID="{F22B934A-029F-4510-8C22-3CF969763A57}" presName="parTxOnlySpace" presStyleCnt="0"/>
      <dgm:spPr/>
    </dgm:pt>
    <dgm:pt modelId="{556F82BD-434A-4961-9466-EE99E1DFBD41}" type="pres">
      <dgm:prSet presAssocID="{042658A4-0A57-4144-9F74-78E0C0F03768}" presName="parTxOnly" presStyleLbl="node1" presStyleIdx="3" presStyleCnt="4">
        <dgm:presLayoutVars>
          <dgm:chMax val="0"/>
          <dgm:chPref val="0"/>
          <dgm:bulletEnabled val="1"/>
        </dgm:presLayoutVars>
      </dgm:prSet>
      <dgm:spPr/>
      <dgm:t>
        <a:bodyPr/>
        <a:lstStyle/>
        <a:p>
          <a:endParaRPr lang="zh-CN" altLang="en-US"/>
        </a:p>
      </dgm:t>
    </dgm:pt>
  </dgm:ptLst>
  <dgm:cxnLst>
    <dgm:cxn modelId="{7EA29AFE-D2CA-4621-8CDE-76EB8EA82F4B}" type="presOf" srcId="{042658A4-0A57-4144-9F74-78E0C0F03768}" destId="{556F82BD-434A-4961-9466-EE99E1DFBD41}" srcOrd="0" destOrd="0" presId="urn:microsoft.com/office/officeart/2005/8/layout/chevron1"/>
    <dgm:cxn modelId="{A6C92DA0-8B6F-4E79-BC14-DEF5DC46D618}" type="presOf" srcId="{AEF3B6CE-3397-46CD-9997-A2DA8F5A8BBF}" destId="{52EAAD03-FD45-4842-8704-07341E1924FC}" srcOrd="0" destOrd="0" presId="urn:microsoft.com/office/officeart/2005/8/layout/chevron1"/>
    <dgm:cxn modelId="{2A6CD8E2-7D6F-4E3A-A3AC-852EB8971ABE}" srcId="{3786366A-1A09-4C31-A826-1B6F03C85C1D}" destId="{AEF3B6CE-3397-46CD-9997-A2DA8F5A8BBF}" srcOrd="0" destOrd="0" parTransId="{B3D7C2E6-03B7-4635-ABD8-A9ADBE2F8A3F}" sibTransId="{BAD3C297-497C-42D6-9787-B0240B17B51C}"/>
    <dgm:cxn modelId="{320A8D95-512E-4C0A-9582-A44E71D720E8}" srcId="{3786366A-1A09-4C31-A826-1B6F03C85C1D}" destId="{042658A4-0A57-4144-9F74-78E0C0F03768}" srcOrd="3" destOrd="0" parTransId="{754211AC-9458-4763-92DC-D0ABD5C54B57}" sibTransId="{6A5F77C5-D238-4F7A-B104-394F8FD70A8A}"/>
    <dgm:cxn modelId="{13B88BC2-F636-4072-9E4B-F3D0706BA2AF}" type="presOf" srcId="{3786366A-1A09-4C31-A826-1B6F03C85C1D}" destId="{A00DA97A-332E-43B7-8DAE-0D14795BAC7C}" srcOrd="0" destOrd="0" presId="urn:microsoft.com/office/officeart/2005/8/layout/chevron1"/>
    <dgm:cxn modelId="{4D34E901-A483-40B7-930B-8889502E82D5}" srcId="{3786366A-1A09-4C31-A826-1B6F03C85C1D}" destId="{0E1E5175-36F8-4C8B-9E79-5BC9BB27B58D}" srcOrd="1" destOrd="0" parTransId="{C6676B12-F70D-4060-88FC-04404ABA4D53}" sibTransId="{A13DC184-E493-4C44-9AF6-537C8C5AD2A2}"/>
    <dgm:cxn modelId="{A4A4AAAA-7015-4D20-ABCA-3B815B31A148}" type="presOf" srcId="{0E1E5175-36F8-4C8B-9E79-5BC9BB27B58D}" destId="{D846BC60-B442-48A5-BAE6-5FC8ED4FDD7B}" srcOrd="0" destOrd="0" presId="urn:microsoft.com/office/officeart/2005/8/layout/chevron1"/>
    <dgm:cxn modelId="{9C81B816-27E3-4E93-A356-A443CF76DAC8}" type="presOf" srcId="{CD9E59E8-EC68-4C89-839B-0BB02FC283F0}" destId="{B9C599C2-488F-4A5D-83CF-0FBCB766FA0F}" srcOrd="0" destOrd="0" presId="urn:microsoft.com/office/officeart/2005/8/layout/chevron1"/>
    <dgm:cxn modelId="{C15E79A1-2BD5-46A9-98F1-56FB899181CB}" srcId="{3786366A-1A09-4C31-A826-1B6F03C85C1D}" destId="{CD9E59E8-EC68-4C89-839B-0BB02FC283F0}" srcOrd="2" destOrd="0" parTransId="{EEB9CAF3-E6DD-4B51-B995-85E26BC8BEC3}" sibTransId="{F22B934A-029F-4510-8C22-3CF969763A57}"/>
    <dgm:cxn modelId="{26509B68-24D9-4AA9-80B1-CC02898A65AC}" type="presParOf" srcId="{A00DA97A-332E-43B7-8DAE-0D14795BAC7C}" destId="{52EAAD03-FD45-4842-8704-07341E1924FC}" srcOrd="0" destOrd="0" presId="urn:microsoft.com/office/officeart/2005/8/layout/chevron1"/>
    <dgm:cxn modelId="{38BAF5F8-5E40-40FA-AE5D-AB373FA689C4}" type="presParOf" srcId="{A00DA97A-332E-43B7-8DAE-0D14795BAC7C}" destId="{0DC90F67-8A30-4959-8438-F20223B51C30}" srcOrd="1" destOrd="0" presId="urn:microsoft.com/office/officeart/2005/8/layout/chevron1"/>
    <dgm:cxn modelId="{7239FE74-B9FF-41F5-B246-399FD482CED3}" type="presParOf" srcId="{A00DA97A-332E-43B7-8DAE-0D14795BAC7C}" destId="{D846BC60-B442-48A5-BAE6-5FC8ED4FDD7B}" srcOrd="2" destOrd="0" presId="urn:microsoft.com/office/officeart/2005/8/layout/chevron1"/>
    <dgm:cxn modelId="{24E623EE-5BA2-4CDA-88DD-559D7197F932}" type="presParOf" srcId="{A00DA97A-332E-43B7-8DAE-0D14795BAC7C}" destId="{ECB9E711-8FB2-4C82-A4E8-1EE0E441AE54}" srcOrd="3" destOrd="0" presId="urn:microsoft.com/office/officeart/2005/8/layout/chevron1"/>
    <dgm:cxn modelId="{6920E0EF-0155-4B98-AC5F-0AA2149B4660}" type="presParOf" srcId="{A00DA97A-332E-43B7-8DAE-0D14795BAC7C}" destId="{B9C599C2-488F-4A5D-83CF-0FBCB766FA0F}" srcOrd="4" destOrd="0" presId="urn:microsoft.com/office/officeart/2005/8/layout/chevron1"/>
    <dgm:cxn modelId="{A94D6111-6BB3-4E1D-811E-4D0D10A7A99B}" type="presParOf" srcId="{A00DA97A-332E-43B7-8DAE-0D14795BAC7C}" destId="{6887BCB4-90FD-443E-BEE9-8901CCD5A21E}" srcOrd="5" destOrd="0" presId="urn:microsoft.com/office/officeart/2005/8/layout/chevron1"/>
    <dgm:cxn modelId="{48A76F93-78FB-4088-9E42-AD138EC18BC0}" type="presParOf" srcId="{A00DA97A-332E-43B7-8DAE-0D14795BAC7C}" destId="{556F82BD-434A-4961-9466-EE99E1DFBD41}"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786366A-1A09-4C31-A826-1B6F03C85C1D}" type="doc">
      <dgm:prSet loTypeId="urn:microsoft.com/office/officeart/2005/8/layout/chevron1" loCatId="process" qsTypeId="urn:microsoft.com/office/officeart/2005/8/quickstyle/simple1" qsCatId="simple" csTypeId="urn:microsoft.com/office/officeart/2005/8/colors/accent1_2" csCatId="accent1" phldr="1"/>
      <dgm:spPr/>
    </dgm:pt>
    <dgm:pt modelId="{AEF3B6CE-3397-46CD-9997-A2DA8F5A8BBF}">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静态分析技术</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B3D7C2E6-03B7-4635-ABD8-A9ADBE2F8A3F}" type="par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BAD3C297-497C-42D6-9787-B0240B17B51C}" type="sib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E1E5175-36F8-4C8B-9E79-5BC9BB27B58D}">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动态分析技术</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C6676B12-F70D-4060-88FC-04404ABA4D53}" type="par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13DC184-E493-4C44-9AF6-537C8C5AD2A2}" type="sib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CD9E59E8-EC68-4C89-839B-0BB02FC283F0}">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文本分析技术</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EEB9CAF3-E6DD-4B51-B995-85E26BC8BEC3}" type="par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F22B934A-029F-4510-8C22-3CF969763A57}" type="sib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42658A4-0A57-4144-9F74-78E0C0F03768}">
      <dgm:prSet/>
      <dgm:spPr>
        <a:solidFill>
          <a:schemeClr val="accent2">
            <a:lumMod val="60000"/>
            <a:lumOff val="40000"/>
          </a:schemeClr>
        </a:solidFill>
      </dgm:spPr>
      <dgm:t>
        <a:bodyPr/>
        <a:lstStyle/>
        <a:p>
          <a:r>
            <a:rPr lang="zh-CN" altLang="en-US" b="1" dirty="0" smtClean="0">
              <a:solidFill>
                <a:sysClr val="windowText" lastClr="000000"/>
              </a:solidFill>
              <a:latin typeface="黑体" panose="02010609060101010101" pitchFamily="49" charset="-122"/>
              <a:ea typeface="黑体" panose="02010609060101010101" pitchFamily="49" charset="-122"/>
            </a:rPr>
            <a:t>组合分析技术</a:t>
          </a:r>
          <a:endParaRPr lang="zh-CN" altLang="en-US" b="1" dirty="0">
            <a:solidFill>
              <a:sysClr val="windowText" lastClr="000000"/>
            </a:solidFill>
            <a:latin typeface="黑体" panose="02010609060101010101" pitchFamily="49" charset="-122"/>
            <a:ea typeface="黑体" panose="02010609060101010101" pitchFamily="49" charset="-122"/>
          </a:endParaRPr>
        </a:p>
      </dgm:t>
    </dgm:pt>
    <dgm:pt modelId="{754211AC-9458-4763-92DC-D0ABD5C54B57}" type="parTrans" cxnId="{320A8D95-512E-4C0A-9582-A44E71D720E8}">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6A5F77C5-D238-4F7A-B104-394F8FD70A8A}" type="sibTrans" cxnId="{320A8D95-512E-4C0A-9582-A44E71D720E8}">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00DA97A-332E-43B7-8DAE-0D14795BAC7C}" type="pres">
      <dgm:prSet presAssocID="{3786366A-1A09-4C31-A826-1B6F03C85C1D}" presName="Name0" presStyleCnt="0">
        <dgm:presLayoutVars>
          <dgm:dir/>
          <dgm:animLvl val="lvl"/>
          <dgm:resizeHandles val="exact"/>
        </dgm:presLayoutVars>
      </dgm:prSet>
      <dgm:spPr/>
    </dgm:pt>
    <dgm:pt modelId="{52EAAD03-FD45-4842-8704-07341E1924FC}" type="pres">
      <dgm:prSet presAssocID="{AEF3B6CE-3397-46CD-9997-A2DA8F5A8BBF}" presName="parTxOnly" presStyleLbl="node1" presStyleIdx="0" presStyleCnt="4">
        <dgm:presLayoutVars>
          <dgm:chMax val="0"/>
          <dgm:chPref val="0"/>
          <dgm:bulletEnabled val="1"/>
        </dgm:presLayoutVars>
      </dgm:prSet>
      <dgm:spPr/>
      <dgm:t>
        <a:bodyPr/>
        <a:lstStyle/>
        <a:p>
          <a:endParaRPr lang="zh-CN" altLang="en-US"/>
        </a:p>
      </dgm:t>
    </dgm:pt>
    <dgm:pt modelId="{0DC90F67-8A30-4959-8438-F20223B51C30}" type="pres">
      <dgm:prSet presAssocID="{BAD3C297-497C-42D6-9787-B0240B17B51C}" presName="parTxOnlySpace" presStyleCnt="0"/>
      <dgm:spPr/>
    </dgm:pt>
    <dgm:pt modelId="{D846BC60-B442-48A5-BAE6-5FC8ED4FDD7B}" type="pres">
      <dgm:prSet presAssocID="{0E1E5175-36F8-4C8B-9E79-5BC9BB27B58D}" presName="parTxOnly" presStyleLbl="node1" presStyleIdx="1" presStyleCnt="4">
        <dgm:presLayoutVars>
          <dgm:chMax val="0"/>
          <dgm:chPref val="0"/>
          <dgm:bulletEnabled val="1"/>
        </dgm:presLayoutVars>
      </dgm:prSet>
      <dgm:spPr/>
      <dgm:t>
        <a:bodyPr/>
        <a:lstStyle/>
        <a:p>
          <a:endParaRPr lang="zh-CN" altLang="en-US"/>
        </a:p>
      </dgm:t>
    </dgm:pt>
    <dgm:pt modelId="{ECB9E711-8FB2-4C82-A4E8-1EE0E441AE54}" type="pres">
      <dgm:prSet presAssocID="{A13DC184-E493-4C44-9AF6-537C8C5AD2A2}" presName="parTxOnlySpace" presStyleCnt="0"/>
      <dgm:spPr/>
    </dgm:pt>
    <dgm:pt modelId="{B9C599C2-488F-4A5D-83CF-0FBCB766FA0F}" type="pres">
      <dgm:prSet presAssocID="{CD9E59E8-EC68-4C89-839B-0BB02FC283F0}" presName="parTxOnly" presStyleLbl="node1" presStyleIdx="2" presStyleCnt="4">
        <dgm:presLayoutVars>
          <dgm:chMax val="0"/>
          <dgm:chPref val="0"/>
          <dgm:bulletEnabled val="1"/>
        </dgm:presLayoutVars>
      </dgm:prSet>
      <dgm:spPr/>
      <dgm:t>
        <a:bodyPr/>
        <a:lstStyle/>
        <a:p>
          <a:endParaRPr lang="zh-CN" altLang="en-US"/>
        </a:p>
      </dgm:t>
    </dgm:pt>
    <dgm:pt modelId="{6887BCB4-90FD-443E-BEE9-8901CCD5A21E}" type="pres">
      <dgm:prSet presAssocID="{F22B934A-029F-4510-8C22-3CF969763A57}" presName="parTxOnlySpace" presStyleCnt="0"/>
      <dgm:spPr/>
    </dgm:pt>
    <dgm:pt modelId="{556F82BD-434A-4961-9466-EE99E1DFBD41}" type="pres">
      <dgm:prSet presAssocID="{042658A4-0A57-4144-9F74-78E0C0F03768}" presName="parTxOnly" presStyleLbl="node1" presStyleIdx="3" presStyleCnt="4">
        <dgm:presLayoutVars>
          <dgm:chMax val="0"/>
          <dgm:chPref val="0"/>
          <dgm:bulletEnabled val="1"/>
        </dgm:presLayoutVars>
      </dgm:prSet>
      <dgm:spPr/>
      <dgm:t>
        <a:bodyPr/>
        <a:lstStyle/>
        <a:p>
          <a:endParaRPr lang="zh-CN" altLang="en-US"/>
        </a:p>
      </dgm:t>
    </dgm:pt>
  </dgm:ptLst>
  <dgm:cxnLst>
    <dgm:cxn modelId="{7EA29AFE-D2CA-4621-8CDE-76EB8EA82F4B}" type="presOf" srcId="{042658A4-0A57-4144-9F74-78E0C0F03768}" destId="{556F82BD-434A-4961-9466-EE99E1DFBD41}" srcOrd="0" destOrd="0" presId="urn:microsoft.com/office/officeart/2005/8/layout/chevron1"/>
    <dgm:cxn modelId="{A6C92DA0-8B6F-4E79-BC14-DEF5DC46D618}" type="presOf" srcId="{AEF3B6CE-3397-46CD-9997-A2DA8F5A8BBF}" destId="{52EAAD03-FD45-4842-8704-07341E1924FC}" srcOrd="0" destOrd="0" presId="urn:microsoft.com/office/officeart/2005/8/layout/chevron1"/>
    <dgm:cxn modelId="{2A6CD8E2-7D6F-4E3A-A3AC-852EB8971ABE}" srcId="{3786366A-1A09-4C31-A826-1B6F03C85C1D}" destId="{AEF3B6CE-3397-46CD-9997-A2DA8F5A8BBF}" srcOrd="0" destOrd="0" parTransId="{B3D7C2E6-03B7-4635-ABD8-A9ADBE2F8A3F}" sibTransId="{BAD3C297-497C-42D6-9787-B0240B17B51C}"/>
    <dgm:cxn modelId="{320A8D95-512E-4C0A-9582-A44E71D720E8}" srcId="{3786366A-1A09-4C31-A826-1B6F03C85C1D}" destId="{042658A4-0A57-4144-9F74-78E0C0F03768}" srcOrd="3" destOrd="0" parTransId="{754211AC-9458-4763-92DC-D0ABD5C54B57}" sibTransId="{6A5F77C5-D238-4F7A-B104-394F8FD70A8A}"/>
    <dgm:cxn modelId="{13B88BC2-F636-4072-9E4B-F3D0706BA2AF}" type="presOf" srcId="{3786366A-1A09-4C31-A826-1B6F03C85C1D}" destId="{A00DA97A-332E-43B7-8DAE-0D14795BAC7C}" srcOrd="0" destOrd="0" presId="urn:microsoft.com/office/officeart/2005/8/layout/chevron1"/>
    <dgm:cxn modelId="{4D34E901-A483-40B7-930B-8889502E82D5}" srcId="{3786366A-1A09-4C31-A826-1B6F03C85C1D}" destId="{0E1E5175-36F8-4C8B-9E79-5BC9BB27B58D}" srcOrd="1" destOrd="0" parTransId="{C6676B12-F70D-4060-88FC-04404ABA4D53}" sibTransId="{A13DC184-E493-4C44-9AF6-537C8C5AD2A2}"/>
    <dgm:cxn modelId="{A4A4AAAA-7015-4D20-ABCA-3B815B31A148}" type="presOf" srcId="{0E1E5175-36F8-4C8B-9E79-5BC9BB27B58D}" destId="{D846BC60-B442-48A5-BAE6-5FC8ED4FDD7B}" srcOrd="0" destOrd="0" presId="urn:microsoft.com/office/officeart/2005/8/layout/chevron1"/>
    <dgm:cxn modelId="{9C81B816-27E3-4E93-A356-A443CF76DAC8}" type="presOf" srcId="{CD9E59E8-EC68-4C89-839B-0BB02FC283F0}" destId="{B9C599C2-488F-4A5D-83CF-0FBCB766FA0F}" srcOrd="0" destOrd="0" presId="urn:microsoft.com/office/officeart/2005/8/layout/chevron1"/>
    <dgm:cxn modelId="{C15E79A1-2BD5-46A9-98F1-56FB899181CB}" srcId="{3786366A-1A09-4C31-A826-1B6F03C85C1D}" destId="{CD9E59E8-EC68-4C89-839B-0BB02FC283F0}" srcOrd="2" destOrd="0" parTransId="{EEB9CAF3-E6DD-4B51-B995-85E26BC8BEC3}" sibTransId="{F22B934A-029F-4510-8C22-3CF969763A57}"/>
    <dgm:cxn modelId="{26509B68-24D9-4AA9-80B1-CC02898A65AC}" type="presParOf" srcId="{A00DA97A-332E-43B7-8DAE-0D14795BAC7C}" destId="{52EAAD03-FD45-4842-8704-07341E1924FC}" srcOrd="0" destOrd="0" presId="urn:microsoft.com/office/officeart/2005/8/layout/chevron1"/>
    <dgm:cxn modelId="{38BAF5F8-5E40-40FA-AE5D-AB373FA689C4}" type="presParOf" srcId="{A00DA97A-332E-43B7-8DAE-0D14795BAC7C}" destId="{0DC90F67-8A30-4959-8438-F20223B51C30}" srcOrd="1" destOrd="0" presId="urn:microsoft.com/office/officeart/2005/8/layout/chevron1"/>
    <dgm:cxn modelId="{7239FE74-B9FF-41F5-B246-399FD482CED3}" type="presParOf" srcId="{A00DA97A-332E-43B7-8DAE-0D14795BAC7C}" destId="{D846BC60-B442-48A5-BAE6-5FC8ED4FDD7B}" srcOrd="2" destOrd="0" presId="urn:microsoft.com/office/officeart/2005/8/layout/chevron1"/>
    <dgm:cxn modelId="{24E623EE-5BA2-4CDA-88DD-559D7197F932}" type="presParOf" srcId="{A00DA97A-332E-43B7-8DAE-0D14795BAC7C}" destId="{ECB9E711-8FB2-4C82-A4E8-1EE0E441AE54}" srcOrd="3" destOrd="0" presId="urn:microsoft.com/office/officeart/2005/8/layout/chevron1"/>
    <dgm:cxn modelId="{6920E0EF-0155-4B98-AC5F-0AA2149B4660}" type="presParOf" srcId="{A00DA97A-332E-43B7-8DAE-0D14795BAC7C}" destId="{B9C599C2-488F-4A5D-83CF-0FBCB766FA0F}" srcOrd="4" destOrd="0" presId="urn:microsoft.com/office/officeart/2005/8/layout/chevron1"/>
    <dgm:cxn modelId="{A94D6111-6BB3-4E1D-811E-4D0D10A7A99B}" type="presParOf" srcId="{A00DA97A-332E-43B7-8DAE-0D14795BAC7C}" destId="{6887BCB4-90FD-443E-BEE9-8901CCD5A21E}" srcOrd="5" destOrd="0" presId="urn:microsoft.com/office/officeart/2005/8/layout/chevron1"/>
    <dgm:cxn modelId="{48A76F93-78FB-4088-9E42-AD138EC18BC0}" type="presParOf" srcId="{A00DA97A-332E-43B7-8DAE-0D14795BAC7C}" destId="{556F82BD-434A-4961-9466-EE99E1DFBD41}" srcOrd="6"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786366A-1A09-4C31-A826-1B6F03C85C1D}" type="doc">
      <dgm:prSet loTypeId="urn:microsoft.com/office/officeart/2005/8/layout/chevron1" loCatId="process" qsTypeId="urn:microsoft.com/office/officeart/2005/8/quickstyle/simple1" qsCatId="simple" csTypeId="urn:microsoft.com/office/officeart/2005/8/colors/accent1_2" csCatId="accent1" phldr="1"/>
      <dgm:spPr/>
    </dgm:pt>
    <dgm:pt modelId="{AEF3B6CE-3397-46CD-9997-A2DA8F5A8BBF}">
      <dgm:prSet phldrT="[文本]"/>
      <dgm:spPr>
        <a:solidFill>
          <a:schemeClr val="accent2">
            <a:lumMod val="60000"/>
            <a:lumOff val="40000"/>
          </a:schemeClr>
        </a:solidFill>
      </dgm:spPr>
      <dgm:t>
        <a:bodyPr/>
        <a:lstStyle/>
        <a:p>
          <a:r>
            <a:rPr lang="zh-CN" altLang="en-US" b="1" dirty="0" smtClean="0">
              <a:solidFill>
                <a:sysClr val="windowText" lastClr="000000"/>
              </a:solidFill>
              <a:latin typeface="黑体" panose="02010609060101010101" pitchFamily="49" charset="-122"/>
              <a:ea typeface="黑体" panose="02010609060101010101" pitchFamily="49" charset="-122"/>
            </a:rPr>
            <a:t>答案类型检测</a:t>
          </a:r>
          <a:endParaRPr lang="zh-CN" altLang="en-US" b="1" dirty="0">
            <a:solidFill>
              <a:sysClr val="windowText" lastClr="000000"/>
            </a:solidFill>
            <a:latin typeface="黑体" panose="02010609060101010101" pitchFamily="49" charset="-122"/>
            <a:ea typeface="黑体" panose="02010609060101010101" pitchFamily="49" charset="-122"/>
          </a:endParaRPr>
        </a:p>
      </dgm:t>
    </dgm:pt>
    <dgm:pt modelId="{B3D7C2E6-03B7-4635-ABD8-A9ADBE2F8A3F}" type="par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BAD3C297-497C-42D6-9787-B0240B17B51C}" type="sib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E1E5175-36F8-4C8B-9E79-5BC9BB27B58D}">
      <dgm:prSet phldrT="[文本]"/>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查询重构</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C6676B12-F70D-4060-88FC-04404ABA4D53}" type="par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13DC184-E493-4C44-9AF6-537C8C5AD2A2}" type="sib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CD9E59E8-EC68-4C89-839B-0BB02FC283F0}">
      <dgm:prSet phldrT="[文本]"/>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答案生成</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EEB9CAF3-E6DD-4B51-B995-85E26BC8BEC3}" type="par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F22B934A-029F-4510-8C22-3CF969763A57}" type="sib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00DA97A-332E-43B7-8DAE-0D14795BAC7C}" type="pres">
      <dgm:prSet presAssocID="{3786366A-1A09-4C31-A826-1B6F03C85C1D}" presName="Name0" presStyleCnt="0">
        <dgm:presLayoutVars>
          <dgm:dir/>
          <dgm:animLvl val="lvl"/>
          <dgm:resizeHandles val="exact"/>
        </dgm:presLayoutVars>
      </dgm:prSet>
      <dgm:spPr/>
    </dgm:pt>
    <dgm:pt modelId="{52EAAD03-FD45-4842-8704-07341E1924FC}" type="pres">
      <dgm:prSet presAssocID="{AEF3B6CE-3397-46CD-9997-A2DA8F5A8BBF}" presName="parTxOnly" presStyleLbl="node1" presStyleIdx="0" presStyleCnt="3">
        <dgm:presLayoutVars>
          <dgm:chMax val="0"/>
          <dgm:chPref val="0"/>
          <dgm:bulletEnabled val="1"/>
        </dgm:presLayoutVars>
      </dgm:prSet>
      <dgm:spPr/>
      <dgm:t>
        <a:bodyPr/>
        <a:lstStyle/>
        <a:p>
          <a:endParaRPr lang="zh-CN" altLang="en-US"/>
        </a:p>
      </dgm:t>
    </dgm:pt>
    <dgm:pt modelId="{0DC90F67-8A30-4959-8438-F20223B51C30}" type="pres">
      <dgm:prSet presAssocID="{BAD3C297-497C-42D6-9787-B0240B17B51C}" presName="parTxOnlySpace" presStyleCnt="0"/>
      <dgm:spPr/>
    </dgm:pt>
    <dgm:pt modelId="{D846BC60-B442-48A5-BAE6-5FC8ED4FDD7B}" type="pres">
      <dgm:prSet presAssocID="{0E1E5175-36F8-4C8B-9E79-5BC9BB27B58D}" presName="parTxOnly" presStyleLbl="node1" presStyleIdx="1" presStyleCnt="3">
        <dgm:presLayoutVars>
          <dgm:chMax val="0"/>
          <dgm:chPref val="0"/>
          <dgm:bulletEnabled val="1"/>
        </dgm:presLayoutVars>
      </dgm:prSet>
      <dgm:spPr/>
      <dgm:t>
        <a:bodyPr/>
        <a:lstStyle/>
        <a:p>
          <a:endParaRPr lang="zh-CN" altLang="en-US"/>
        </a:p>
      </dgm:t>
    </dgm:pt>
    <dgm:pt modelId="{ECB9E711-8FB2-4C82-A4E8-1EE0E441AE54}" type="pres">
      <dgm:prSet presAssocID="{A13DC184-E493-4C44-9AF6-537C8C5AD2A2}" presName="parTxOnlySpace" presStyleCnt="0"/>
      <dgm:spPr/>
    </dgm:pt>
    <dgm:pt modelId="{B9C599C2-488F-4A5D-83CF-0FBCB766FA0F}" type="pres">
      <dgm:prSet presAssocID="{CD9E59E8-EC68-4C89-839B-0BB02FC283F0}" presName="parTxOnly" presStyleLbl="node1" presStyleIdx="2" presStyleCnt="3">
        <dgm:presLayoutVars>
          <dgm:chMax val="0"/>
          <dgm:chPref val="0"/>
          <dgm:bulletEnabled val="1"/>
        </dgm:presLayoutVars>
      </dgm:prSet>
      <dgm:spPr/>
      <dgm:t>
        <a:bodyPr/>
        <a:lstStyle/>
        <a:p>
          <a:endParaRPr lang="zh-CN" altLang="en-US"/>
        </a:p>
      </dgm:t>
    </dgm:pt>
  </dgm:ptLst>
  <dgm:cxnLst>
    <dgm:cxn modelId="{A4A4AAAA-7015-4D20-ABCA-3B815B31A148}" type="presOf" srcId="{0E1E5175-36F8-4C8B-9E79-5BC9BB27B58D}" destId="{D846BC60-B442-48A5-BAE6-5FC8ED4FDD7B}" srcOrd="0" destOrd="0" presId="urn:microsoft.com/office/officeart/2005/8/layout/chevron1"/>
    <dgm:cxn modelId="{13B88BC2-F636-4072-9E4B-F3D0706BA2AF}" type="presOf" srcId="{3786366A-1A09-4C31-A826-1B6F03C85C1D}" destId="{A00DA97A-332E-43B7-8DAE-0D14795BAC7C}" srcOrd="0" destOrd="0" presId="urn:microsoft.com/office/officeart/2005/8/layout/chevron1"/>
    <dgm:cxn modelId="{A6C92DA0-8B6F-4E79-BC14-DEF5DC46D618}" type="presOf" srcId="{AEF3B6CE-3397-46CD-9997-A2DA8F5A8BBF}" destId="{52EAAD03-FD45-4842-8704-07341E1924FC}" srcOrd="0" destOrd="0" presId="urn:microsoft.com/office/officeart/2005/8/layout/chevron1"/>
    <dgm:cxn modelId="{2A6CD8E2-7D6F-4E3A-A3AC-852EB8971ABE}" srcId="{3786366A-1A09-4C31-A826-1B6F03C85C1D}" destId="{AEF3B6CE-3397-46CD-9997-A2DA8F5A8BBF}" srcOrd="0" destOrd="0" parTransId="{B3D7C2E6-03B7-4635-ABD8-A9ADBE2F8A3F}" sibTransId="{BAD3C297-497C-42D6-9787-B0240B17B51C}"/>
    <dgm:cxn modelId="{4D34E901-A483-40B7-930B-8889502E82D5}" srcId="{3786366A-1A09-4C31-A826-1B6F03C85C1D}" destId="{0E1E5175-36F8-4C8B-9E79-5BC9BB27B58D}" srcOrd="1" destOrd="0" parTransId="{C6676B12-F70D-4060-88FC-04404ABA4D53}" sibTransId="{A13DC184-E493-4C44-9AF6-537C8C5AD2A2}"/>
    <dgm:cxn modelId="{9C81B816-27E3-4E93-A356-A443CF76DAC8}" type="presOf" srcId="{CD9E59E8-EC68-4C89-839B-0BB02FC283F0}" destId="{B9C599C2-488F-4A5D-83CF-0FBCB766FA0F}" srcOrd="0" destOrd="0" presId="urn:microsoft.com/office/officeart/2005/8/layout/chevron1"/>
    <dgm:cxn modelId="{C15E79A1-2BD5-46A9-98F1-56FB899181CB}" srcId="{3786366A-1A09-4C31-A826-1B6F03C85C1D}" destId="{CD9E59E8-EC68-4C89-839B-0BB02FC283F0}" srcOrd="2" destOrd="0" parTransId="{EEB9CAF3-E6DD-4B51-B995-85E26BC8BEC3}" sibTransId="{F22B934A-029F-4510-8C22-3CF969763A57}"/>
    <dgm:cxn modelId="{26509B68-24D9-4AA9-80B1-CC02898A65AC}" type="presParOf" srcId="{A00DA97A-332E-43B7-8DAE-0D14795BAC7C}" destId="{52EAAD03-FD45-4842-8704-07341E1924FC}" srcOrd="0" destOrd="0" presId="urn:microsoft.com/office/officeart/2005/8/layout/chevron1"/>
    <dgm:cxn modelId="{38BAF5F8-5E40-40FA-AE5D-AB373FA689C4}" type="presParOf" srcId="{A00DA97A-332E-43B7-8DAE-0D14795BAC7C}" destId="{0DC90F67-8A30-4959-8438-F20223B51C30}" srcOrd="1" destOrd="0" presId="urn:microsoft.com/office/officeart/2005/8/layout/chevron1"/>
    <dgm:cxn modelId="{7239FE74-B9FF-41F5-B246-399FD482CED3}" type="presParOf" srcId="{A00DA97A-332E-43B7-8DAE-0D14795BAC7C}" destId="{D846BC60-B442-48A5-BAE6-5FC8ED4FDD7B}" srcOrd="2" destOrd="0" presId="urn:microsoft.com/office/officeart/2005/8/layout/chevron1"/>
    <dgm:cxn modelId="{24E623EE-5BA2-4CDA-88DD-559D7197F932}" type="presParOf" srcId="{A00DA97A-332E-43B7-8DAE-0D14795BAC7C}" destId="{ECB9E711-8FB2-4C82-A4E8-1EE0E441AE54}" srcOrd="3" destOrd="0" presId="urn:microsoft.com/office/officeart/2005/8/layout/chevron1"/>
    <dgm:cxn modelId="{6920E0EF-0155-4B98-AC5F-0AA2149B4660}" type="presParOf" srcId="{A00DA97A-332E-43B7-8DAE-0D14795BAC7C}" destId="{B9C599C2-488F-4A5D-83CF-0FBCB766FA0F}" srcOrd="4"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786366A-1A09-4C31-A826-1B6F03C85C1D}" type="doc">
      <dgm:prSet loTypeId="urn:microsoft.com/office/officeart/2005/8/layout/chevron1" loCatId="process" qsTypeId="urn:microsoft.com/office/officeart/2005/8/quickstyle/simple1" qsCatId="simple" csTypeId="urn:microsoft.com/office/officeart/2005/8/colors/accent1_2" csCatId="accent1" phldr="1"/>
      <dgm:spPr/>
    </dgm:pt>
    <dgm:pt modelId="{AEF3B6CE-3397-46CD-9997-A2DA8F5A8BBF}">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答案类型检测</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B3D7C2E6-03B7-4635-ABD8-A9ADBE2F8A3F}" type="par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BAD3C297-497C-42D6-9787-B0240B17B51C}" type="sib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E1E5175-36F8-4C8B-9E79-5BC9BB27B58D}">
      <dgm:prSet phldrT="[文本]"/>
      <dgm:spPr>
        <a:solidFill>
          <a:schemeClr val="accent2">
            <a:lumMod val="60000"/>
            <a:lumOff val="40000"/>
          </a:schemeClr>
        </a:solidFill>
      </dgm:spPr>
      <dgm:t>
        <a:bodyPr/>
        <a:lstStyle/>
        <a:p>
          <a:r>
            <a:rPr lang="zh-CN" altLang="en-US" b="1" dirty="0" smtClean="0">
              <a:solidFill>
                <a:sysClr val="windowText" lastClr="000000"/>
              </a:solidFill>
              <a:latin typeface="黑体" panose="02010609060101010101" pitchFamily="49" charset="-122"/>
              <a:ea typeface="黑体" panose="02010609060101010101" pitchFamily="49" charset="-122"/>
            </a:rPr>
            <a:t>查询重构</a:t>
          </a:r>
          <a:endParaRPr lang="zh-CN" altLang="en-US" b="1" dirty="0">
            <a:solidFill>
              <a:sysClr val="windowText" lastClr="000000"/>
            </a:solidFill>
            <a:latin typeface="黑体" panose="02010609060101010101" pitchFamily="49" charset="-122"/>
            <a:ea typeface="黑体" panose="02010609060101010101" pitchFamily="49" charset="-122"/>
          </a:endParaRPr>
        </a:p>
      </dgm:t>
    </dgm:pt>
    <dgm:pt modelId="{C6676B12-F70D-4060-88FC-04404ABA4D53}" type="par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13DC184-E493-4C44-9AF6-537C8C5AD2A2}" type="sib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CD9E59E8-EC68-4C89-839B-0BB02FC283F0}">
      <dgm:prSet phldrT="[文本]"/>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答案生成</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EEB9CAF3-E6DD-4B51-B995-85E26BC8BEC3}" type="par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F22B934A-029F-4510-8C22-3CF969763A57}" type="sib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00DA97A-332E-43B7-8DAE-0D14795BAC7C}" type="pres">
      <dgm:prSet presAssocID="{3786366A-1A09-4C31-A826-1B6F03C85C1D}" presName="Name0" presStyleCnt="0">
        <dgm:presLayoutVars>
          <dgm:dir/>
          <dgm:animLvl val="lvl"/>
          <dgm:resizeHandles val="exact"/>
        </dgm:presLayoutVars>
      </dgm:prSet>
      <dgm:spPr/>
    </dgm:pt>
    <dgm:pt modelId="{52EAAD03-FD45-4842-8704-07341E1924FC}" type="pres">
      <dgm:prSet presAssocID="{AEF3B6CE-3397-46CD-9997-A2DA8F5A8BBF}" presName="parTxOnly" presStyleLbl="node1" presStyleIdx="0" presStyleCnt="3">
        <dgm:presLayoutVars>
          <dgm:chMax val="0"/>
          <dgm:chPref val="0"/>
          <dgm:bulletEnabled val="1"/>
        </dgm:presLayoutVars>
      </dgm:prSet>
      <dgm:spPr/>
      <dgm:t>
        <a:bodyPr/>
        <a:lstStyle/>
        <a:p>
          <a:endParaRPr lang="zh-CN" altLang="en-US"/>
        </a:p>
      </dgm:t>
    </dgm:pt>
    <dgm:pt modelId="{0DC90F67-8A30-4959-8438-F20223B51C30}" type="pres">
      <dgm:prSet presAssocID="{BAD3C297-497C-42D6-9787-B0240B17B51C}" presName="parTxOnlySpace" presStyleCnt="0"/>
      <dgm:spPr/>
    </dgm:pt>
    <dgm:pt modelId="{D846BC60-B442-48A5-BAE6-5FC8ED4FDD7B}" type="pres">
      <dgm:prSet presAssocID="{0E1E5175-36F8-4C8B-9E79-5BC9BB27B58D}" presName="parTxOnly" presStyleLbl="node1" presStyleIdx="1" presStyleCnt="3">
        <dgm:presLayoutVars>
          <dgm:chMax val="0"/>
          <dgm:chPref val="0"/>
          <dgm:bulletEnabled val="1"/>
        </dgm:presLayoutVars>
      </dgm:prSet>
      <dgm:spPr/>
      <dgm:t>
        <a:bodyPr/>
        <a:lstStyle/>
        <a:p>
          <a:endParaRPr lang="zh-CN" altLang="en-US"/>
        </a:p>
      </dgm:t>
    </dgm:pt>
    <dgm:pt modelId="{ECB9E711-8FB2-4C82-A4E8-1EE0E441AE54}" type="pres">
      <dgm:prSet presAssocID="{A13DC184-E493-4C44-9AF6-537C8C5AD2A2}" presName="parTxOnlySpace" presStyleCnt="0"/>
      <dgm:spPr/>
    </dgm:pt>
    <dgm:pt modelId="{B9C599C2-488F-4A5D-83CF-0FBCB766FA0F}" type="pres">
      <dgm:prSet presAssocID="{CD9E59E8-EC68-4C89-839B-0BB02FC283F0}" presName="parTxOnly" presStyleLbl="node1" presStyleIdx="2" presStyleCnt="3">
        <dgm:presLayoutVars>
          <dgm:chMax val="0"/>
          <dgm:chPref val="0"/>
          <dgm:bulletEnabled val="1"/>
        </dgm:presLayoutVars>
      </dgm:prSet>
      <dgm:spPr/>
      <dgm:t>
        <a:bodyPr/>
        <a:lstStyle/>
        <a:p>
          <a:endParaRPr lang="zh-CN" altLang="en-US"/>
        </a:p>
      </dgm:t>
    </dgm:pt>
  </dgm:ptLst>
  <dgm:cxnLst>
    <dgm:cxn modelId="{A4A4AAAA-7015-4D20-ABCA-3B815B31A148}" type="presOf" srcId="{0E1E5175-36F8-4C8B-9E79-5BC9BB27B58D}" destId="{D846BC60-B442-48A5-BAE6-5FC8ED4FDD7B}" srcOrd="0" destOrd="0" presId="urn:microsoft.com/office/officeart/2005/8/layout/chevron1"/>
    <dgm:cxn modelId="{13B88BC2-F636-4072-9E4B-F3D0706BA2AF}" type="presOf" srcId="{3786366A-1A09-4C31-A826-1B6F03C85C1D}" destId="{A00DA97A-332E-43B7-8DAE-0D14795BAC7C}" srcOrd="0" destOrd="0" presId="urn:microsoft.com/office/officeart/2005/8/layout/chevron1"/>
    <dgm:cxn modelId="{A6C92DA0-8B6F-4E79-BC14-DEF5DC46D618}" type="presOf" srcId="{AEF3B6CE-3397-46CD-9997-A2DA8F5A8BBF}" destId="{52EAAD03-FD45-4842-8704-07341E1924FC}" srcOrd="0" destOrd="0" presId="urn:microsoft.com/office/officeart/2005/8/layout/chevron1"/>
    <dgm:cxn modelId="{2A6CD8E2-7D6F-4E3A-A3AC-852EB8971ABE}" srcId="{3786366A-1A09-4C31-A826-1B6F03C85C1D}" destId="{AEF3B6CE-3397-46CD-9997-A2DA8F5A8BBF}" srcOrd="0" destOrd="0" parTransId="{B3D7C2E6-03B7-4635-ABD8-A9ADBE2F8A3F}" sibTransId="{BAD3C297-497C-42D6-9787-B0240B17B51C}"/>
    <dgm:cxn modelId="{4D34E901-A483-40B7-930B-8889502E82D5}" srcId="{3786366A-1A09-4C31-A826-1B6F03C85C1D}" destId="{0E1E5175-36F8-4C8B-9E79-5BC9BB27B58D}" srcOrd="1" destOrd="0" parTransId="{C6676B12-F70D-4060-88FC-04404ABA4D53}" sibTransId="{A13DC184-E493-4C44-9AF6-537C8C5AD2A2}"/>
    <dgm:cxn modelId="{9C81B816-27E3-4E93-A356-A443CF76DAC8}" type="presOf" srcId="{CD9E59E8-EC68-4C89-839B-0BB02FC283F0}" destId="{B9C599C2-488F-4A5D-83CF-0FBCB766FA0F}" srcOrd="0" destOrd="0" presId="urn:microsoft.com/office/officeart/2005/8/layout/chevron1"/>
    <dgm:cxn modelId="{C15E79A1-2BD5-46A9-98F1-56FB899181CB}" srcId="{3786366A-1A09-4C31-A826-1B6F03C85C1D}" destId="{CD9E59E8-EC68-4C89-839B-0BB02FC283F0}" srcOrd="2" destOrd="0" parTransId="{EEB9CAF3-E6DD-4B51-B995-85E26BC8BEC3}" sibTransId="{F22B934A-029F-4510-8C22-3CF969763A57}"/>
    <dgm:cxn modelId="{26509B68-24D9-4AA9-80B1-CC02898A65AC}" type="presParOf" srcId="{A00DA97A-332E-43B7-8DAE-0D14795BAC7C}" destId="{52EAAD03-FD45-4842-8704-07341E1924FC}" srcOrd="0" destOrd="0" presId="urn:microsoft.com/office/officeart/2005/8/layout/chevron1"/>
    <dgm:cxn modelId="{38BAF5F8-5E40-40FA-AE5D-AB373FA689C4}" type="presParOf" srcId="{A00DA97A-332E-43B7-8DAE-0D14795BAC7C}" destId="{0DC90F67-8A30-4959-8438-F20223B51C30}" srcOrd="1" destOrd="0" presId="urn:microsoft.com/office/officeart/2005/8/layout/chevron1"/>
    <dgm:cxn modelId="{7239FE74-B9FF-41F5-B246-399FD482CED3}" type="presParOf" srcId="{A00DA97A-332E-43B7-8DAE-0D14795BAC7C}" destId="{D846BC60-B442-48A5-BAE6-5FC8ED4FDD7B}" srcOrd="2" destOrd="0" presId="urn:microsoft.com/office/officeart/2005/8/layout/chevron1"/>
    <dgm:cxn modelId="{24E623EE-5BA2-4CDA-88DD-559D7197F932}" type="presParOf" srcId="{A00DA97A-332E-43B7-8DAE-0D14795BAC7C}" destId="{ECB9E711-8FB2-4C82-A4E8-1EE0E441AE54}" srcOrd="3" destOrd="0" presId="urn:microsoft.com/office/officeart/2005/8/layout/chevron1"/>
    <dgm:cxn modelId="{6920E0EF-0155-4B98-AC5F-0AA2149B4660}" type="presParOf" srcId="{A00DA97A-332E-43B7-8DAE-0D14795BAC7C}" destId="{B9C599C2-488F-4A5D-83CF-0FBCB766FA0F}" srcOrd="4"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786366A-1A09-4C31-A826-1B6F03C85C1D}" type="doc">
      <dgm:prSet loTypeId="urn:microsoft.com/office/officeart/2005/8/layout/chevron1" loCatId="process" qsTypeId="urn:microsoft.com/office/officeart/2005/8/quickstyle/simple1" qsCatId="simple" csTypeId="urn:microsoft.com/office/officeart/2005/8/colors/accent1_2" csCatId="accent1" phldr="1"/>
      <dgm:spPr/>
    </dgm:pt>
    <dgm:pt modelId="{AEF3B6CE-3397-46CD-9997-A2DA8F5A8BBF}">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答案类型检测</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B3D7C2E6-03B7-4635-ABD8-A9ADBE2F8A3F}" type="par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BAD3C297-497C-42D6-9787-B0240B17B51C}" type="sib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E1E5175-36F8-4C8B-9E79-5BC9BB27B58D}">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查询重构</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C6676B12-F70D-4060-88FC-04404ABA4D53}" type="par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13DC184-E493-4C44-9AF6-537C8C5AD2A2}" type="sib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CD9E59E8-EC68-4C89-839B-0BB02FC283F0}">
      <dgm:prSet phldrT="[文本]"/>
      <dgm:spPr>
        <a:solidFill>
          <a:schemeClr val="accent2">
            <a:lumMod val="60000"/>
            <a:lumOff val="40000"/>
          </a:schemeClr>
        </a:solidFill>
      </dgm:spPr>
      <dgm:t>
        <a:bodyPr/>
        <a:lstStyle/>
        <a:p>
          <a:r>
            <a:rPr lang="zh-CN" altLang="en-US" b="1" dirty="0" smtClean="0">
              <a:solidFill>
                <a:sysClr val="windowText" lastClr="000000"/>
              </a:solidFill>
              <a:latin typeface="黑体" panose="02010609060101010101" pitchFamily="49" charset="-122"/>
              <a:ea typeface="黑体" panose="02010609060101010101" pitchFamily="49" charset="-122"/>
            </a:rPr>
            <a:t>答案生成</a:t>
          </a:r>
          <a:endParaRPr lang="zh-CN" altLang="en-US" b="1" dirty="0">
            <a:solidFill>
              <a:sysClr val="windowText" lastClr="000000"/>
            </a:solidFill>
            <a:latin typeface="黑体" panose="02010609060101010101" pitchFamily="49" charset="-122"/>
            <a:ea typeface="黑体" panose="02010609060101010101" pitchFamily="49" charset="-122"/>
          </a:endParaRPr>
        </a:p>
      </dgm:t>
    </dgm:pt>
    <dgm:pt modelId="{EEB9CAF3-E6DD-4B51-B995-85E26BC8BEC3}" type="par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F22B934A-029F-4510-8C22-3CF969763A57}" type="sib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00DA97A-332E-43B7-8DAE-0D14795BAC7C}" type="pres">
      <dgm:prSet presAssocID="{3786366A-1A09-4C31-A826-1B6F03C85C1D}" presName="Name0" presStyleCnt="0">
        <dgm:presLayoutVars>
          <dgm:dir/>
          <dgm:animLvl val="lvl"/>
          <dgm:resizeHandles val="exact"/>
        </dgm:presLayoutVars>
      </dgm:prSet>
      <dgm:spPr/>
    </dgm:pt>
    <dgm:pt modelId="{52EAAD03-FD45-4842-8704-07341E1924FC}" type="pres">
      <dgm:prSet presAssocID="{AEF3B6CE-3397-46CD-9997-A2DA8F5A8BBF}" presName="parTxOnly" presStyleLbl="node1" presStyleIdx="0" presStyleCnt="3">
        <dgm:presLayoutVars>
          <dgm:chMax val="0"/>
          <dgm:chPref val="0"/>
          <dgm:bulletEnabled val="1"/>
        </dgm:presLayoutVars>
      </dgm:prSet>
      <dgm:spPr/>
      <dgm:t>
        <a:bodyPr/>
        <a:lstStyle/>
        <a:p>
          <a:endParaRPr lang="zh-CN" altLang="en-US"/>
        </a:p>
      </dgm:t>
    </dgm:pt>
    <dgm:pt modelId="{0DC90F67-8A30-4959-8438-F20223B51C30}" type="pres">
      <dgm:prSet presAssocID="{BAD3C297-497C-42D6-9787-B0240B17B51C}" presName="parTxOnlySpace" presStyleCnt="0"/>
      <dgm:spPr/>
    </dgm:pt>
    <dgm:pt modelId="{D846BC60-B442-48A5-BAE6-5FC8ED4FDD7B}" type="pres">
      <dgm:prSet presAssocID="{0E1E5175-36F8-4C8B-9E79-5BC9BB27B58D}" presName="parTxOnly" presStyleLbl="node1" presStyleIdx="1" presStyleCnt="3">
        <dgm:presLayoutVars>
          <dgm:chMax val="0"/>
          <dgm:chPref val="0"/>
          <dgm:bulletEnabled val="1"/>
        </dgm:presLayoutVars>
      </dgm:prSet>
      <dgm:spPr/>
      <dgm:t>
        <a:bodyPr/>
        <a:lstStyle/>
        <a:p>
          <a:endParaRPr lang="zh-CN" altLang="en-US"/>
        </a:p>
      </dgm:t>
    </dgm:pt>
    <dgm:pt modelId="{ECB9E711-8FB2-4C82-A4E8-1EE0E441AE54}" type="pres">
      <dgm:prSet presAssocID="{A13DC184-E493-4C44-9AF6-537C8C5AD2A2}" presName="parTxOnlySpace" presStyleCnt="0"/>
      <dgm:spPr/>
    </dgm:pt>
    <dgm:pt modelId="{B9C599C2-488F-4A5D-83CF-0FBCB766FA0F}" type="pres">
      <dgm:prSet presAssocID="{CD9E59E8-EC68-4C89-839B-0BB02FC283F0}" presName="parTxOnly" presStyleLbl="node1" presStyleIdx="2" presStyleCnt="3">
        <dgm:presLayoutVars>
          <dgm:chMax val="0"/>
          <dgm:chPref val="0"/>
          <dgm:bulletEnabled val="1"/>
        </dgm:presLayoutVars>
      </dgm:prSet>
      <dgm:spPr/>
      <dgm:t>
        <a:bodyPr/>
        <a:lstStyle/>
        <a:p>
          <a:endParaRPr lang="zh-CN" altLang="en-US"/>
        </a:p>
      </dgm:t>
    </dgm:pt>
  </dgm:ptLst>
  <dgm:cxnLst>
    <dgm:cxn modelId="{A4A4AAAA-7015-4D20-ABCA-3B815B31A148}" type="presOf" srcId="{0E1E5175-36F8-4C8B-9E79-5BC9BB27B58D}" destId="{D846BC60-B442-48A5-BAE6-5FC8ED4FDD7B}" srcOrd="0" destOrd="0" presId="urn:microsoft.com/office/officeart/2005/8/layout/chevron1"/>
    <dgm:cxn modelId="{13B88BC2-F636-4072-9E4B-F3D0706BA2AF}" type="presOf" srcId="{3786366A-1A09-4C31-A826-1B6F03C85C1D}" destId="{A00DA97A-332E-43B7-8DAE-0D14795BAC7C}" srcOrd="0" destOrd="0" presId="urn:microsoft.com/office/officeart/2005/8/layout/chevron1"/>
    <dgm:cxn modelId="{A6C92DA0-8B6F-4E79-BC14-DEF5DC46D618}" type="presOf" srcId="{AEF3B6CE-3397-46CD-9997-A2DA8F5A8BBF}" destId="{52EAAD03-FD45-4842-8704-07341E1924FC}" srcOrd="0" destOrd="0" presId="urn:microsoft.com/office/officeart/2005/8/layout/chevron1"/>
    <dgm:cxn modelId="{2A6CD8E2-7D6F-4E3A-A3AC-852EB8971ABE}" srcId="{3786366A-1A09-4C31-A826-1B6F03C85C1D}" destId="{AEF3B6CE-3397-46CD-9997-A2DA8F5A8BBF}" srcOrd="0" destOrd="0" parTransId="{B3D7C2E6-03B7-4635-ABD8-A9ADBE2F8A3F}" sibTransId="{BAD3C297-497C-42D6-9787-B0240B17B51C}"/>
    <dgm:cxn modelId="{4D34E901-A483-40B7-930B-8889502E82D5}" srcId="{3786366A-1A09-4C31-A826-1B6F03C85C1D}" destId="{0E1E5175-36F8-4C8B-9E79-5BC9BB27B58D}" srcOrd="1" destOrd="0" parTransId="{C6676B12-F70D-4060-88FC-04404ABA4D53}" sibTransId="{A13DC184-E493-4C44-9AF6-537C8C5AD2A2}"/>
    <dgm:cxn modelId="{9C81B816-27E3-4E93-A356-A443CF76DAC8}" type="presOf" srcId="{CD9E59E8-EC68-4C89-839B-0BB02FC283F0}" destId="{B9C599C2-488F-4A5D-83CF-0FBCB766FA0F}" srcOrd="0" destOrd="0" presId="urn:microsoft.com/office/officeart/2005/8/layout/chevron1"/>
    <dgm:cxn modelId="{C15E79A1-2BD5-46A9-98F1-56FB899181CB}" srcId="{3786366A-1A09-4C31-A826-1B6F03C85C1D}" destId="{CD9E59E8-EC68-4C89-839B-0BB02FC283F0}" srcOrd="2" destOrd="0" parTransId="{EEB9CAF3-E6DD-4B51-B995-85E26BC8BEC3}" sibTransId="{F22B934A-029F-4510-8C22-3CF969763A57}"/>
    <dgm:cxn modelId="{26509B68-24D9-4AA9-80B1-CC02898A65AC}" type="presParOf" srcId="{A00DA97A-332E-43B7-8DAE-0D14795BAC7C}" destId="{52EAAD03-FD45-4842-8704-07341E1924FC}" srcOrd="0" destOrd="0" presId="urn:microsoft.com/office/officeart/2005/8/layout/chevron1"/>
    <dgm:cxn modelId="{38BAF5F8-5E40-40FA-AE5D-AB373FA689C4}" type="presParOf" srcId="{A00DA97A-332E-43B7-8DAE-0D14795BAC7C}" destId="{0DC90F67-8A30-4959-8438-F20223B51C30}" srcOrd="1" destOrd="0" presId="urn:microsoft.com/office/officeart/2005/8/layout/chevron1"/>
    <dgm:cxn modelId="{7239FE74-B9FF-41F5-B246-399FD482CED3}" type="presParOf" srcId="{A00DA97A-332E-43B7-8DAE-0D14795BAC7C}" destId="{D846BC60-B442-48A5-BAE6-5FC8ED4FDD7B}" srcOrd="2" destOrd="0" presId="urn:microsoft.com/office/officeart/2005/8/layout/chevron1"/>
    <dgm:cxn modelId="{24E623EE-5BA2-4CDA-88DD-559D7197F932}" type="presParOf" srcId="{A00DA97A-332E-43B7-8DAE-0D14795BAC7C}" destId="{ECB9E711-8FB2-4C82-A4E8-1EE0E441AE54}" srcOrd="3" destOrd="0" presId="urn:microsoft.com/office/officeart/2005/8/layout/chevron1"/>
    <dgm:cxn modelId="{6920E0EF-0155-4B98-AC5F-0AA2149B4660}" type="presParOf" srcId="{A00DA97A-332E-43B7-8DAE-0D14795BAC7C}" destId="{B9C599C2-488F-4A5D-83CF-0FBCB766FA0F}" srcOrd="4"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786366A-1A09-4C31-A826-1B6F03C85C1D}" type="doc">
      <dgm:prSet loTypeId="urn:microsoft.com/office/officeart/2005/8/layout/chevron1" loCatId="process" qsTypeId="urn:microsoft.com/office/officeart/2005/8/quickstyle/simple1" qsCatId="simple" csTypeId="urn:microsoft.com/office/officeart/2005/8/colors/accent1_2" csCatId="accent1" phldr="1"/>
      <dgm:spPr/>
    </dgm:pt>
    <dgm:pt modelId="{AEF3B6CE-3397-46CD-9997-A2DA8F5A8BBF}">
      <dgm:prSet phldrT="[文本]"/>
      <dgm:spPr>
        <a:solidFill>
          <a:schemeClr val="accent2">
            <a:lumMod val="60000"/>
            <a:lumOff val="40000"/>
          </a:schemeClr>
        </a:solidFill>
      </dgm:spPr>
      <dgm:t>
        <a:bodyPr/>
        <a:lstStyle/>
        <a:p>
          <a:r>
            <a:rPr lang="zh-CN" altLang="en-US" b="1" dirty="0" smtClean="0">
              <a:solidFill>
                <a:sysClr val="windowText" lastClr="000000"/>
              </a:solidFill>
              <a:latin typeface="黑体" panose="02010609060101010101" pitchFamily="49" charset="-122"/>
              <a:ea typeface="黑体" panose="02010609060101010101" pitchFamily="49" charset="-122"/>
            </a:rPr>
            <a:t>翻译模型</a:t>
          </a:r>
          <a:endParaRPr lang="zh-CN" altLang="en-US" b="1" dirty="0">
            <a:solidFill>
              <a:sysClr val="windowText" lastClr="000000"/>
            </a:solidFill>
            <a:latin typeface="黑体" panose="02010609060101010101" pitchFamily="49" charset="-122"/>
            <a:ea typeface="黑体" panose="02010609060101010101" pitchFamily="49" charset="-122"/>
          </a:endParaRPr>
        </a:p>
      </dgm:t>
    </dgm:pt>
    <dgm:pt modelId="{B3D7C2E6-03B7-4635-ABD8-A9ADBE2F8A3F}" type="par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BAD3C297-497C-42D6-9787-B0240B17B51C}" type="sib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E1E5175-36F8-4C8B-9E79-5BC9BB27B58D}">
      <dgm:prSet phldrT="[文本]"/>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复杂关系建模</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C6676B12-F70D-4060-88FC-04404ABA4D53}" type="par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13DC184-E493-4C44-9AF6-537C8C5AD2A2}" type="sib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CD9E59E8-EC68-4C89-839B-0BB02FC283F0}">
      <dgm:prSet phldrT="[文本]"/>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融合文本信息</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EEB9CAF3-E6DD-4B51-B995-85E26BC8BEC3}" type="par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F22B934A-029F-4510-8C22-3CF969763A57}" type="sib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00DA97A-332E-43B7-8DAE-0D14795BAC7C}" type="pres">
      <dgm:prSet presAssocID="{3786366A-1A09-4C31-A826-1B6F03C85C1D}" presName="Name0" presStyleCnt="0">
        <dgm:presLayoutVars>
          <dgm:dir/>
          <dgm:animLvl val="lvl"/>
          <dgm:resizeHandles val="exact"/>
        </dgm:presLayoutVars>
      </dgm:prSet>
      <dgm:spPr/>
    </dgm:pt>
    <dgm:pt modelId="{52EAAD03-FD45-4842-8704-07341E1924FC}" type="pres">
      <dgm:prSet presAssocID="{AEF3B6CE-3397-46CD-9997-A2DA8F5A8BBF}" presName="parTxOnly" presStyleLbl="node1" presStyleIdx="0" presStyleCnt="3">
        <dgm:presLayoutVars>
          <dgm:chMax val="0"/>
          <dgm:chPref val="0"/>
          <dgm:bulletEnabled val="1"/>
        </dgm:presLayoutVars>
      </dgm:prSet>
      <dgm:spPr/>
      <dgm:t>
        <a:bodyPr/>
        <a:lstStyle/>
        <a:p>
          <a:endParaRPr lang="zh-CN" altLang="en-US"/>
        </a:p>
      </dgm:t>
    </dgm:pt>
    <dgm:pt modelId="{0DC90F67-8A30-4959-8438-F20223B51C30}" type="pres">
      <dgm:prSet presAssocID="{BAD3C297-497C-42D6-9787-B0240B17B51C}" presName="parTxOnlySpace" presStyleCnt="0"/>
      <dgm:spPr/>
    </dgm:pt>
    <dgm:pt modelId="{D846BC60-B442-48A5-BAE6-5FC8ED4FDD7B}" type="pres">
      <dgm:prSet presAssocID="{0E1E5175-36F8-4C8B-9E79-5BC9BB27B58D}" presName="parTxOnly" presStyleLbl="node1" presStyleIdx="1" presStyleCnt="3">
        <dgm:presLayoutVars>
          <dgm:chMax val="0"/>
          <dgm:chPref val="0"/>
          <dgm:bulletEnabled val="1"/>
        </dgm:presLayoutVars>
      </dgm:prSet>
      <dgm:spPr/>
      <dgm:t>
        <a:bodyPr/>
        <a:lstStyle/>
        <a:p>
          <a:endParaRPr lang="zh-CN" altLang="en-US"/>
        </a:p>
      </dgm:t>
    </dgm:pt>
    <dgm:pt modelId="{ECB9E711-8FB2-4C82-A4E8-1EE0E441AE54}" type="pres">
      <dgm:prSet presAssocID="{A13DC184-E493-4C44-9AF6-537C8C5AD2A2}" presName="parTxOnlySpace" presStyleCnt="0"/>
      <dgm:spPr/>
    </dgm:pt>
    <dgm:pt modelId="{B9C599C2-488F-4A5D-83CF-0FBCB766FA0F}" type="pres">
      <dgm:prSet presAssocID="{CD9E59E8-EC68-4C89-839B-0BB02FC283F0}" presName="parTxOnly" presStyleLbl="node1" presStyleIdx="2" presStyleCnt="3">
        <dgm:presLayoutVars>
          <dgm:chMax val="0"/>
          <dgm:chPref val="0"/>
          <dgm:bulletEnabled val="1"/>
        </dgm:presLayoutVars>
      </dgm:prSet>
      <dgm:spPr/>
      <dgm:t>
        <a:bodyPr/>
        <a:lstStyle/>
        <a:p>
          <a:endParaRPr lang="zh-CN" altLang="en-US"/>
        </a:p>
      </dgm:t>
    </dgm:pt>
  </dgm:ptLst>
  <dgm:cxnLst>
    <dgm:cxn modelId="{A4A4AAAA-7015-4D20-ABCA-3B815B31A148}" type="presOf" srcId="{0E1E5175-36F8-4C8B-9E79-5BC9BB27B58D}" destId="{D846BC60-B442-48A5-BAE6-5FC8ED4FDD7B}" srcOrd="0" destOrd="0" presId="urn:microsoft.com/office/officeart/2005/8/layout/chevron1"/>
    <dgm:cxn modelId="{13B88BC2-F636-4072-9E4B-F3D0706BA2AF}" type="presOf" srcId="{3786366A-1A09-4C31-A826-1B6F03C85C1D}" destId="{A00DA97A-332E-43B7-8DAE-0D14795BAC7C}" srcOrd="0" destOrd="0" presId="urn:microsoft.com/office/officeart/2005/8/layout/chevron1"/>
    <dgm:cxn modelId="{A6C92DA0-8B6F-4E79-BC14-DEF5DC46D618}" type="presOf" srcId="{AEF3B6CE-3397-46CD-9997-A2DA8F5A8BBF}" destId="{52EAAD03-FD45-4842-8704-07341E1924FC}" srcOrd="0" destOrd="0" presId="urn:microsoft.com/office/officeart/2005/8/layout/chevron1"/>
    <dgm:cxn modelId="{2A6CD8E2-7D6F-4E3A-A3AC-852EB8971ABE}" srcId="{3786366A-1A09-4C31-A826-1B6F03C85C1D}" destId="{AEF3B6CE-3397-46CD-9997-A2DA8F5A8BBF}" srcOrd="0" destOrd="0" parTransId="{B3D7C2E6-03B7-4635-ABD8-A9ADBE2F8A3F}" sibTransId="{BAD3C297-497C-42D6-9787-B0240B17B51C}"/>
    <dgm:cxn modelId="{4D34E901-A483-40B7-930B-8889502E82D5}" srcId="{3786366A-1A09-4C31-A826-1B6F03C85C1D}" destId="{0E1E5175-36F8-4C8B-9E79-5BC9BB27B58D}" srcOrd="1" destOrd="0" parTransId="{C6676B12-F70D-4060-88FC-04404ABA4D53}" sibTransId="{A13DC184-E493-4C44-9AF6-537C8C5AD2A2}"/>
    <dgm:cxn modelId="{9C81B816-27E3-4E93-A356-A443CF76DAC8}" type="presOf" srcId="{CD9E59E8-EC68-4C89-839B-0BB02FC283F0}" destId="{B9C599C2-488F-4A5D-83CF-0FBCB766FA0F}" srcOrd="0" destOrd="0" presId="urn:microsoft.com/office/officeart/2005/8/layout/chevron1"/>
    <dgm:cxn modelId="{C15E79A1-2BD5-46A9-98F1-56FB899181CB}" srcId="{3786366A-1A09-4C31-A826-1B6F03C85C1D}" destId="{CD9E59E8-EC68-4C89-839B-0BB02FC283F0}" srcOrd="2" destOrd="0" parTransId="{EEB9CAF3-E6DD-4B51-B995-85E26BC8BEC3}" sibTransId="{F22B934A-029F-4510-8C22-3CF969763A57}"/>
    <dgm:cxn modelId="{26509B68-24D9-4AA9-80B1-CC02898A65AC}" type="presParOf" srcId="{A00DA97A-332E-43B7-8DAE-0D14795BAC7C}" destId="{52EAAD03-FD45-4842-8704-07341E1924FC}" srcOrd="0" destOrd="0" presId="urn:microsoft.com/office/officeart/2005/8/layout/chevron1"/>
    <dgm:cxn modelId="{38BAF5F8-5E40-40FA-AE5D-AB373FA689C4}" type="presParOf" srcId="{A00DA97A-332E-43B7-8DAE-0D14795BAC7C}" destId="{0DC90F67-8A30-4959-8438-F20223B51C30}" srcOrd="1" destOrd="0" presId="urn:microsoft.com/office/officeart/2005/8/layout/chevron1"/>
    <dgm:cxn modelId="{7239FE74-B9FF-41F5-B246-399FD482CED3}" type="presParOf" srcId="{A00DA97A-332E-43B7-8DAE-0D14795BAC7C}" destId="{D846BC60-B442-48A5-BAE6-5FC8ED4FDD7B}" srcOrd="2" destOrd="0" presId="urn:microsoft.com/office/officeart/2005/8/layout/chevron1"/>
    <dgm:cxn modelId="{24E623EE-5BA2-4CDA-88DD-559D7197F932}" type="presParOf" srcId="{A00DA97A-332E-43B7-8DAE-0D14795BAC7C}" destId="{ECB9E711-8FB2-4C82-A4E8-1EE0E441AE54}" srcOrd="3" destOrd="0" presId="urn:microsoft.com/office/officeart/2005/8/layout/chevron1"/>
    <dgm:cxn modelId="{6920E0EF-0155-4B98-AC5F-0AA2149B4660}" type="presParOf" srcId="{A00DA97A-332E-43B7-8DAE-0D14795BAC7C}" destId="{B9C599C2-488F-4A5D-83CF-0FBCB766FA0F}" srcOrd="4"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786366A-1A09-4C31-A826-1B6F03C85C1D}" type="doc">
      <dgm:prSet loTypeId="urn:microsoft.com/office/officeart/2005/8/layout/chevron1" loCatId="process" qsTypeId="urn:microsoft.com/office/officeart/2005/8/quickstyle/simple1" qsCatId="simple" csTypeId="urn:microsoft.com/office/officeart/2005/8/colors/accent1_2" csCatId="accent1" phldr="1"/>
      <dgm:spPr/>
    </dgm:pt>
    <dgm:pt modelId="{AEF3B6CE-3397-46CD-9997-A2DA8F5A8BBF}">
      <dgm:prSet phldrT="[文本]"/>
      <dgm:spPr>
        <a:solidFill>
          <a:schemeClr val="accent1">
            <a:lumMod val="40000"/>
            <a:lumOff val="60000"/>
          </a:schemeClr>
        </a:solidFill>
      </dgm:spPr>
      <dgm:t>
        <a:bodyPr/>
        <a:lstStyle/>
        <a:p>
          <a:r>
            <a:rPr lang="zh-CN" altLang="en-US" b="0" dirty="0" smtClean="0">
              <a:solidFill>
                <a:sysClr val="windowText" lastClr="000000"/>
              </a:solidFill>
              <a:latin typeface="黑体" panose="02010609060101010101" pitchFamily="49" charset="-122"/>
              <a:ea typeface="黑体" panose="02010609060101010101" pitchFamily="49" charset="-122"/>
            </a:rPr>
            <a:t>翻译模型</a:t>
          </a:r>
          <a:endParaRPr lang="zh-CN" altLang="en-US" b="0" dirty="0">
            <a:solidFill>
              <a:sysClr val="windowText" lastClr="000000"/>
            </a:solidFill>
            <a:latin typeface="黑体" panose="02010609060101010101" pitchFamily="49" charset="-122"/>
            <a:ea typeface="黑体" panose="02010609060101010101" pitchFamily="49" charset="-122"/>
          </a:endParaRPr>
        </a:p>
      </dgm:t>
    </dgm:pt>
    <dgm:pt modelId="{B3D7C2E6-03B7-4635-ABD8-A9ADBE2F8A3F}" type="par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BAD3C297-497C-42D6-9787-B0240B17B51C}" type="sibTrans" cxnId="{2A6CD8E2-7D6F-4E3A-A3AC-852EB8971ABE}">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0E1E5175-36F8-4C8B-9E79-5BC9BB27B58D}">
      <dgm:prSet phldrT="[文本]"/>
      <dgm:spPr>
        <a:solidFill>
          <a:schemeClr val="accent2">
            <a:lumMod val="60000"/>
            <a:lumOff val="40000"/>
          </a:schemeClr>
        </a:solidFill>
      </dgm:spPr>
      <dgm:t>
        <a:bodyPr/>
        <a:lstStyle/>
        <a:p>
          <a:r>
            <a:rPr lang="zh-CN" altLang="en-US" b="1" dirty="0" smtClean="0">
              <a:solidFill>
                <a:sysClr val="windowText" lastClr="000000"/>
              </a:solidFill>
              <a:latin typeface="黑体" panose="02010609060101010101" pitchFamily="49" charset="-122"/>
              <a:ea typeface="黑体" panose="02010609060101010101" pitchFamily="49" charset="-122"/>
            </a:rPr>
            <a:t>复杂关系建模</a:t>
          </a:r>
          <a:endParaRPr lang="zh-CN" altLang="en-US" b="1" dirty="0">
            <a:solidFill>
              <a:sysClr val="windowText" lastClr="000000"/>
            </a:solidFill>
            <a:latin typeface="黑体" panose="02010609060101010101" pitchFamily="49" charset="-122"/>
            <a:ea typeface="黑体" panose="02010609060101010101" pitchFamily="49" charset="-122"/>
          </a:endParaRPr>
        </a:p>
      </dgm:t>
    </dgm:pt>
    <dgm:pt modelId="{C6676B12-F70D-4060-88FC-04404ABA4D53}" type="par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13DC184-E493-4C44-9AF6-537C8C5AD2A2}" type="sibTrans" cxnId="{4D34E901-A483-40B7-930B-8889502E82D5}">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CD9E59E8-EC68-4C89-839B-0BB02FC283F0}">
      <dgm:prSet phldrT="[文本]"/>
      <dgm:spPr>
        <a:solidFill>
          <a:schemeClr val="accent1">
            <a:lumMod val="40000"/>
            <a:lumOff val="60000"/>
          </a:schemeClr>
        </a:solidFill>
      </dgm:spPr>
      <dgm:t>
        <a:bodyPr/>
        <a:lstStyle/>
        <a:p>
          <a:r>
            <a:rPr lang="zh-CN" altLang="en-US" dirty="0" smtClean="0">
              <a:solidFill>
                <a:sysClr val="windowText" lastClr="000000"/>
              </a:solidFill>
              <a:latin typeface="黑体" panose="02010609060101010101" pitchFamily="49" charset="-122"/>
              <a:ea typeface="黑体" panose="02010609060101010101" pitchFamily="49" charset="-122"/>
            </a:rPr>
            <a:t>融合文本信息</a:t>
          </a:r>
          <a:endParaRPr lang="zh-CN" altLang="en-US" dirty="0">
            <a:solidFill>
              <a:sysClr val="windowText" lastClr="000000"/>
            </a:solidFill>
            <a:latin typeface="黑体" panose="02010609060101010101" pitchFamily="49" charset="-122"/>
            <a:ea typeface="黑体" panose="02010609060101010101" pitchFamily="49" charset="-122"/>
          </a:endParaRPr>
        </a:p>
      </dgm:t>
    </dgm:pt>
    <dgm:pt modelId="{EEB9CAF3-E6DD-4B51-B995-85E26BC8BEC3}" type="par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F22B934A-029F-4510-8C22-3CF969763A57}" type="sibTrans" cxnId="{C15E79A1-2BD5-46A9-98F1-56FB899181CB}">
      <dgm:prSet/>
      <dgm:spPr/>
      <dgm:t>
        <a:bodyPr/>
        <a:lstStyle/>
        <a:p>
          <a:endParaRPr lang="zh-CN" altLang="en-US">
            <a:solidFill>
              <a:sysClr val="windowText" lastClr="000000"/>
            </a:solidFill>
            <a:latin typeface="黑体" panose="02010609060101010101" pitchFamily="49" charset="-122"/>
            <a:ea typeface="黑体" panose="02010609060101010101" pitchFamily="49" charset="-122"/>
          </a:endParaRPr>
        </a:p>
      </dgm:t>
    </dgm:pt>
    <dgm:pt modelId="{A00DA97A-332E-43B7-8DAE-0D14795BAC7C}" type="pres">
      <dgm:prSet presAssocID="{3786366A-1A09-4C31-A826-1B6F03C85C1D}" presName="Name0" presStyleCnt="0">
        <dgm:presLayoutVars>
          <dgm:dir/>
          <dgm:animLvl val="lvl"/>
          <dgm:resizeHandles val="exact"/>
        </dgm:presLayoutVars>
      </dgm:prSet>
      <dgm:spPr/>
    </dgm:pt>
    <dgm:pt modelId="{52EAAD03-FD45-4842-8704-07341E1924FC}" type="pres">
      <dgm:prSet presAssocID="{AEF3B6CE-3397-46CD-9997-A2DA8F5A8BBF}" presName="parTxOnly" presStyleLbl="node1" presStyleIdx="0" presStyleCnt="3">
        <dgm:presLayoutVars>
          <dgm:chMax val="0"/>
          <dgm:chPref val="0"/>
          <dgm:bulletEnabled val="1"/>
        </dgm:presLayoutVars>
      </dgm:prSet>
      <dgm:spPr/>
      <dgm:t>
        <a:bodyPr/>
        <a:lstStyle/>
        <a:p>
          <a:endParaRPr lang="zh-CN" altLang="en-US"/>
        </a:p>
      </dgm:t>
    </dgm:pt>
    <dgm:pt modelId="{0DC90F67-8A30-4959-8438-F20223B51C30}" type="pres">
      <dgm:prSet presAssocID="{BAD3C297-497C-42D6-9787-B0240B17B51C}" presName="parTxOnlySpace" presStyleCnt="0"/>
      <dgm:spPr/>
    </dgm:pt>
    <dgm:pt modelId="{D846BC60-B442-48A5-BAE6-5FC8ED4FDD7B}" type="pres">
      <dgm:prSet presAssocID="{0E1E5175-36F8-4C8B-9E79-5BC9BB27B58D}" presName="parTxOnly" presStyleLbl="node1" presStyleIdx="1" presStyleCnt="3">
        <dgm:presLayoutVars>
          <dgm:chMax val="0"/>
          <dgm:chPref val="0"/>
          <dgm:bulletEnabled val="1"/>
        </dgm:presLayoutVars>
      </dgm:prSet>
      <dgm:spPr/>
      <dgm:t>
        <a:bodyPr/>
        <a:lstStyle/>
        <a:p>
          <a:endParaRPr lang="zh-CN" altLang="en-US"/>
        </a:p>
      </dgm:t>
    </dgm:pt>
    <dgm:pt modelId="{ECB9E711-8FB2-4C82-A4E8-1EE0E441AE54}" type="pres">
      <dgm:prSet presAssocID="{A13DC184-E493-4C44-9AF6-537C8C5AD2A2}" presName="parTxOnlySpace" presStyleCnt="0"/>
      <dgm:spPr/>
    </dgm:pt>
    <dgm:pt modelId="{B9C599C2-488F-4A5D-83CF-0FBCB766FA0F}" type="pres">
      <dgm:prSet presAssocID="{CD9E59E8-EC68-4C89-839B-0BB02FC283F0}" presName="parTxOnly" presStyleLbl="node1" presStyleIdx="2" presStyleCnt="3">
        <dgm:presLayoutVars>
          <dgm:chMax val="0"/>
          <dgm:chPref val="0"/>
          <dgm:bulletEnabled val="1"/>
        </dgm:presLayoutVars>
      </dgm:prSet>
      <dgm:spPr/>
      <dgm:t>
        <a:bodyPr/>
        <a:lstStyle/>
        <a:p>
          <a:endParaRPr lang="zh-CN" altLang="en-US"/>
        </a:p>
      </dgm:t>
    </dgm:pt>
  </dgm:ptLst>
  <dgm:cxnLst>
    <dgm:cxn modelId="{A4A4AAAA-7015-4D20-ABCA-3B815B31A148}" type="presOf" srcId="{0E1E5175-36F8-4C8B-9E79-5BC9BB27B58D}" destId="{D846BC60-B442-48A5-BAE6-5FC8ED4FDD7B}" srcOrd="0" destOrd="0" presId="urn:microsoft.com/office/officeart/2005/8/layout/chevron1"/>
    <dgm:cxn modelId="{13B88BC2-F636-4072-9E4B-F3D0706BA2AF}" type="presOf" srcId="{3786366A-1A09-4C31-A826-1B6F03C85C1D}" destId="{A00DA97A-332E-43B7-8DAE-0D14795BAC7C}" srcOrd="0" destOrd="0" presId="urn:microsoft.com/office/officeart/2005/8/layout/chevron1"/>
    <dgm:cxn modelId="{A6C92DA0-8B6F-4E79-BC14-DEF5DC46D618}" type="presOf" srcId="{AEF3B6CE-3397-46CD-9997-A2DA8F5A8BBF}" destId="{52EAAD03-FD45-4842-8704-07341E1924FC}" srcOrd="0" destOrd="0" presId="urn:microsoft.com/office/officeart/2005/8/layout/chevron1"/>
    <dgm:cxn modelId="{2A6CD8E2-7D6F-4E3A-A3AC-852EB8971ABE}" srcId="{3786366A-1A09-4C31-A826-1B6F03C85C1D}" destId="{AEF3B6CE-3397-46CD-9997-A2DA8F5A8BBF}" srcOrd="0" destOrd="0" parTransId="{B3D7C2E6-03B7-4635-ABD8-A9ADBE2F8A3F}" sibTransId="{BAD3C297-497C-42D6-9787-B0240B17B51C}"/>
    <dgm:cxn modelId="{4D34E901-A483-40B7-930B-8889502E82D5}" srcId="{3786366A-1A09-4C31-A826-1B6F03C85C1D}" destId="{0E1E5175-36F8-4C8B-9E79-5BC9BB27B58D}" srcOrd="1" destOrd="0" parTransId="{C6676B12-F70D-4060-88FC-04404ABA4D53}" sibTransId="{A13DC184-E493-4C44-9AF6-537C8C5AD2A2}"/>
    <dgm:cxn modelId="{9C81B816-27E3-4E93-A356-A443CF76DAC8}" type="presOf" srcId="{CD9E59E8-EC68-4C89-839B-0BB02FC283F0}" destId="{B9C599C2-488F-4A5D-83CF-0FBCB766FA0F}" srcOrd="0" destOrd="0" presId="urn:microsoft.com/office/officeart/2005/8/layout/chevron1"/>
    <dgm:cxn modelId="{C15E79A1-2BD5-46A9-98F1-56FB899181CB}" srcId="{3786366A-1A09-4C31-A826-1B6F03C85C1D}" destId="{CD9E59E8-EC68-4C89-839B-0BB02FC283F0}" srcOrd="2" destOrd="0" parTransId="{EEB9CAF3-E6DD-4B51-B995-85E26BC8BEC3}" sibTransId="{F22B934A-029F-4510-8C22-3CF969763A57}"/>
    <dgm:cxn modelId="{26509B68-24D9-4AA9-80B1-CC02898A65AC}" type="presParOf" srcId="{A00DA97A-332E-43B7-8DAE-0D14795BAC7C}" destId="{52EAAD03-FD45-4842-8704-07341E1924FC}" srcOrd="0" destOrd="0" presId="urn:microsoft.com/office/officeart/2005/8/layout/chevron1"/>
    <dgm:cxn modelId="{38BAF5F8-5E40-40FA-AE5D-AB373FA689C4}" type="presParOf" srcId="{A00DA97A-332E-43B7-8DAE-0D14795BAC7C}" destId="{0DC90F67-8A30-4959-8438-F20223B51C30}" srcOrd="1" destOrd="0" presId="urn:microsoft.com/office/officeart/2005/8/layout/chevron1"/>
    <dgm:cxn modelId="{7239FE74-B9FF-41F5-B246-399FD482CED3}" type="presParOf" srcId="{A00DA97A-332E-43B7-8DAE-0D14795BAC7C}" destId="{D846BC60-B442-48A5-BAE6-5FC8ED4FDD7B}" srcOrd="2" destOrd="0" presId="urn:microsoft.com/office/officeart/2005/8/layout/chevron1"/>
    <dgm:cxn modelId="{24E623EE-5BA2-4CDA-88DD-559D7197F932}" type="presParOf" srcId="{A00DA97A-332E-43B7-8DAE-0D14795BAC7C}" destId="{ECB9E711-8FB2-4C82-A4E8-1EE0E441AE54}" srcOrd="3" destOrd="0" presId="urn:microsoft.com/office/officeart/2005/8/layout/chevron1"/>
    <dgm:cxn modelId="{6920E0EF-0155-4B98-AC5F-0AA2149B4660}" type="presParOf" srcId="{A00DA97A-332E-43B7-8DAE-0D14795BAC7C}" destId="{B9C599C2-488F-4A5D-83CF-0FBCB766FA0F}" srcOrd="4" destOrd="0" presId="urn:microsoft.com/office/officeart/2005/8/layout/chevron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AD03-FD45-4842-8704-07341E1924FC}">
      <dsp:nvSpPr>
        <dsp:cNvPr id="0" name=""/>
        <dsp:cNvSpPr/>
      </dsp:nvSpPr>
      <dsp:spPr>
        <a:xfrm>
          <a:off x="3039" y="0"/>
          <a:ext cx="1769364" cy="288031"/>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ysClr val="windowText" lastClr="000000"/>
              </a:solidFill>
              <a:latin typeface="黑体" panose="02010609060101010101" pitchFamily="49" charset="-122"/>
              <a:ea typeface="黑体" panose="02010609060101010101" pitchFamily="49" charset="-122"/>
            </a:rPr>
            <a:t>静态分析技术</a:t>
          </a:r>
          <a:endParaRPr lang="zh-CN" altLang="en-US" sz="1800" b="1" kern="1200" dirty="0">
            <a:solidFill>
              <a:sysClr val="windowText" lastClr="000000"/>
            </a:solidFill>
            <a:latin typeface="黑体" panose="02010609060101010101" pitchFamily="49" charset="-122"/>
            <a:ea typeface="黑体" panose="02010609060101010101" pitchFamily="49" charset="-122"/>
          </a:endParaRPr>
        </a:p>
      </dsp:txBody>
      <dsp:txXfrm>
        <a:off x="147055" y="0"/>
        <a:ext cx="1481333" cy="288031"/>
      </dsp:txXfrm>
    </dsp:sp>
    <dsp:sp modelId="{D846BC60-B442-48A5-BAE6-5FC8ED4FDD7B}">
      <dsp:nvSpPr>
        <dsp:cNvPr id="0" name=""/>
        <dsp:cNvSpPr/>
      </dsp:nvSpPr>
      <dsp:spPr>
        <a:xfrm>
          <a:off x="1595467"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动态分析技术</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1739483" y="0"/>
        <a:ext cx="1481333" cy="288031"/>
      </dsp:txXfrm>
    </dsp:sp>
    <dsp:sp modelId="{B9C599C2-488F-4A5D-83CF-0FBCB766FA0F}">
      <dsp:nvSpPr>
        <dsp:cNvPr id="0" name=""/>
        <dsp:cNvSpPr/>
      </dsp:nvSpPr>
      <dsp:spPr>
        <a:xfrm>
          <a:off x="3187895"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文本分析技术</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3331911" y="0"/>
        <a:ext cx="1481333" cy="288031"/>
      </dsp:txXfrm>
    </dsp:sp>
    <dsp:sp modelId="{556F82BD-434A-4961-9466-EE99E1DFBD41}">
      <dsp:nvSpPr>
        <dsp:cNvPr id="0" name=""/>
        <dsp:cNvSpPr/>
      </dsp:nvSpPr>
      <dsp:spPr>
        <a:xfrm>
          <a:off x="4780323"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组合分析技术</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4924339" y="0"/>
        <a:ext cx="1481333" cy="288031"/>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AD03-FD45-4842-8704-07341E1924FC}">
      <dsp:nvSpPr>
        <dsp:cNvPr id="0" name=""/>
        <dsp:cNvSpPr/>
      </dsp:nvSpPr>
      <dsp:spPr>
        <a:xfrm>
          <a:off x="1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翻译模型</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145935" y="0"/>
        <a:ext cx="2050857" cy="288031"/>
      </dsp:txXfrm>
    </dsp:sp>
    <dsp:sp modelId="{D846BC60-B442-48A5-BAE6-5FC8ED4FDD7B}">
      <dsp:nvSpPr>
        <dsp:cNvPr id="0" name=""/>
        <dsp:cNvSpPr/>
      </dsp:nvSpPr>
      <dsp:spPr>
        <a:xfrm>
          <a:off x="2106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复杂关系建模</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2250935" y="0"/>
        <a:ext cx="2050857" cy="288031"/>
      </dsp:txXfrm>
    </dsp:sp>
    <dsp:sp modelId="{B9C599C2-488F-4A5D-83CF-0FBCB766FA0F}">
      <dsp:nvSpPr>
        <dsp:cNvPr id="0" name=""/>
        <dsp:cNvSpPr/>
      </dsp:nvSpPr>
      <dsp:spPr>
        <a:xfrm>
          <a:off x="4211919" y="0"/>
          <a:ext cx="2338888" cy="288031"/>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ysClr val="windowText" lastClr="000000"/>
              </a:solidFill>
              <a:latin typeface="黑体" panose="02010609060101010101" pitchFamily="49" charset="-122"/>
              <a:ea typeface="黑体" panose="02010609060101010101" pitchFamily="49" charset="-122"/>
            </a:rPr>
            <a:t>融合文本信息</a:t>
          </a:r>
          <a:endParaRPr lang="zh-CN" altLang="en-US" sz="1800" b="1" kern="1200" dirty="0">
            <a:solidFill>
              <a:sysClr val="windowText" lastClr="000000"/>
            </a:solidFill>
            <a:latin typeface="黑体" panose="02010609060101010101" pitchFamily="49" charset="-122"/>
            <a:ea typeface="黑体" panose="02010609060101010101" pitchFamily="49" charset="-122"/>
          </a:endParaRPr>
        </a:p>
      </dsp:txBody>
      <dsp:txXfrm>
        <a:off x="4355935" y="0"/>
        <a:ext cx="2050857" cy="28803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AD03-FD45-4842-8704-07341E1924FC}">
      <dsp:nvSpPr>
        <dsp:cNvPr id="0" name=""/>
        <dsp:cNvSpPr/>
      </dsp:nvSpPr>
      <dsp:spPr>
        <a:xfrm>
          <a:off x="3039"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静态分析技术</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147055" y="0"/>
        <a:ext cx="1481333" cy="288031"/>
      </dsp:txXfrm>
    </dsp:sp>
    <dsp:sp modelId="{D846BC60-B442-48A5-BAE6-5FC8ED4FDD7B}">
      <dsp:nvSpPr>
        <dsp:cNvPr id="0" name=""/>
        <dsp:cNvSpPr/>
      </dsp:nvSpPr>
      <dsp:spPr>
        <a:xfrm>
          <a:off x="1595467" y="0"/>
          <a:ext cx="1769364" cy="288031"/>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ysClr val="windowText" lastClr="000000"/>
              </a:solidFill>
              <a:latin typeface="黑体" panose="02010609060101010101" pitchFamily="49" charset="-122"/>
              <a:ea typeface="黑体" panose="02010609060101010101" pitchFamily="49" charset="-122"/>
            </a:rPr>
            <a:t>动态分析技术</a:t>
          </a:r>
          <a:endParaRPr lang="zh-CN" altLang="en-US" sz="1800" b="1" kern="1200" dirty="0">
            <a:solidFill>
              <a:sysClr val="windowText" lastClr="000000"/>
            </a:solidFill>
            <a:latin typeface="黑体" panose="02010609060101010101" pitchFamily="49" charset="-122"/>
            <a:ea typeface="黑体" panose="02010609060101010101" pitchFamily="49" charset="-122"/>
          </a:endParaRPr>
        </a:p>
      </dsp:txBody>
      <dsp:txXfrm>
        <a:off x="1739483" y="0"/>
        <a:ext cx="1481333" cy="288031"/>
      </dsp:txXfrm>
    </dsp:sp>
    <dsp:sp modelId="{B9C599C2-488F-4A5D-83CF-0FBCB766FA0F}">
      <dsp:nvSpPr>
        <dsp:cNvPr id="0" name=""/>
        <dsp:cNvSpPr/>
      </dsp:nvSpPr>
      <dsp:spPr>
        <a:xfrm>
          <a:off x="3187895"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文本分析技术</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3331911" y="0"/>
        <a:ext cx="1481333" cy="288031"/>
      </dsp:txXfrm>
    </dsp:sp>
    <dsp:sp modelId="{556F82BD-434A-4961-9466-EE99E1DFBD41}">
      <dsp:nvSpPr>
        <dsp:cNvPr id="0" name=""/>
        <dsp:cNvSpPr/>
      </dsp:nvSpPr>
      <dsp:spPr>
        <a:xfrm>
          <a:off x="4780323"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组合分析技术</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4924339" y="0"/>
        <a:ext cx="1481333" cy="28803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AD03-FD45-4842-8704-07341E1924FC}">
      <dsp:nvSpPr>
        <dsp:cNvPr id="0" name=""/>
        <dsp:cNvSpPr/>
      </dsp:nvSpPr>
      <dsp:spPr>
        <a:xfrm>
          <a:off x="3039"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静态分析技术</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147055" y="0"/>
        <a:ext cx="1481333" cy="288031"/>
      </dsp:txXfrm>
    </dsp:sp>
    <dsp:sp modelId="{D846BC60-B442-48A5-BAE6-5FC8ED4FDD7B}">
      <dsp:nvSpPr>
        <dsp:cNvPr id="0" name=""/>
        <dsp:cNvSpPr/>
      </dsp:nvSpPr>
      <dsp:spPr>
        <a:xfrm>
          <a:off x="1595467"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动态分析技术</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1739483" y="0"/>
        <a:ext cx="1481333" cy="288031"/>
      </dsp:txXfrm>
    </dsp:sp>
    <dsp:sp modelId="{B9C599C2-488F-4A5D-83CF-0FBCB766FA0F}">
      <dsp:nvSpPr>
        <dsp:cNvPr id="0" name=""/>
        <dsp:cNvSpPr/>
      </dsp:nvSpPr>
      <dsp:spPr>
        <a:xfrm>
          <a:off x="3187895" y="0"/>
          <a:ext cx="1769364" cy="288031"/>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ysClr val="windowText" lastClr="000000"/>
              </a:solidFill>
              <a:latin typeface="黑体" panose="02010609060101010101" pitchFamily="49" charset="-122"/>
              <a:ea typeface="黑体" panose="02010609060101010101" pitchFamily="49" charset="-122"/>
            </a:rPr>
            <a:t>文本分析技术</a:t>
          </a:r>
          <a:endParaRPr lang="zh-CN" altLang="en-US" sz="1800" b="1" kern="1200" dirty="0">
            <a:solidFill>
              <a:sysClr val="windowText" lastClr="000000"/>
            </a:solidFill>
            <a:latin typeface="黑体" panose="02010609060101010101" pitchFamily="49" charset="-122"/>
            <a:ea typeface="黑体" panose="02010609060101010101" pitchFamily="49" charset="-122"/>
          </a:endParaRPr>
        </a:p>
      </dsp:txBody>
      <dsp:txXfrm>
        <a:off x="3331911" y="0"/>
        <a:ext cx="1481333" cy="288031"/>
      </dsp:txXfrm>
    </dsp:sp>
    <dsp:sp modelId="{556F82BD-434A-4961-9466-EE99E1DFBD41}">
      <dsp:nvSpPr>
        <dsp:cNvPr id="0" name=""/>
        <dsp:cNvSpPr/>
      </dsp:nvSpPr>
      <dsp:spPr>
        <a:xfrm>
          <a:off x="4780323"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组合分析技术</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4924339" y="0"/>
        <a:ext cx="1481333" cy="288031"/>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AD03-FD45-4842-8704-07341E1924FC}">
      <dsp:nvSpPr>
        <dsp:cNvPr id="0" name=""/>
        <dsp:cNvSpPr/>
      </dsp:nvSpPr>
      <dsp:spPr>
        <a:xfrm>
          <a:off x="3039"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静态分析技术</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147055" y="0"/>
        <a:ext cx="1481333" cy="288031"/>
      </dsp:txXfrm>
    </dsp:sp>
    <dsp:sp modelId="{D846BC60-B442-48A5-BAE6-5FC8ED4FDD7B}">
      <dsp:nvSpPr>
        <dsp:cNvPr id="0" name=""/>
        <dsp:cNvSpPr/>
      </dsp:nvSpPr>
      <dsp:spPr>
        <a:xfrm>
          <a:off x="1595467"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动态分析技术</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1739483" y="0"/>
        <a:ext cx="1481333" cy="288031"/>
      </dsp:txXfrm>
    </dsp:sp>
    <dsp:sp modelId="{B9C599C2-488F-4A5D-83CF-0FBCB766FA0F}">
      <dsp:nvSpPr>
        <dsp:cNvPr id="0" name=""/>
        <dsp:cNvSpPr/>
      </dsp:nvSpPr>
      <dsp:spPr>
        <a:xfrm>
          <a:off x="3187895" y="0"/>
          <a:ext cx="1769364"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文本分析技术</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3331911" y="0"/>
        <a:ext cx="1481333" cy="288031"/>
      </dsp:txXfrm>
    </dsp:sp>
    <dsp:sp modelId="{556F82BD-434A-4961-9466-EE99E1DFBD41}">
      <dsp:nvSpPr>
        <dsp:cNvPr id="0" name=""/>
        <dsp:cNvSpPr/>
      </dsp:nvSpPr>
      <dsp:spPr>
        <a:xfrm>
          <a:off x="4780323" y="0"/>
          <a:ext cx="1769364" cy="288031"/>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ysClr val="windowText" lastClr="000000"/>
              </a:solidFill>
              <a:latin typeface="黑体" panose="02010609060101010101" pitchFamily="49" charset="-122"/>
              <a:ea typeface="黑体" panose="02010609060101010101" pitchFamily="49" charset="-122"/>
            </a:rPr>
            <a:t>组合分析技术</a:t>
          </a:r>
          <a:endParaRPr lang="zh-CN" altLang="en-US" sz="1800" b="1" kern="1200" dirty="0">
            <a:solidFill>
              <a:sysClr val="windowText" lastClr="000000"/>
            </a:solidFill>
            <a:latin typeface="黑体" panose="02010609060101010101" pitchFamily="49" charset="-122"/>
            <a:ea typeface="黑体" panose="02010609060101010101" pitchFamily="49" charset="-122"/>
          </a:endParaRPr>
        </a:p>
      </dsp:txBody>
      <dsp:txXfrm>
        <a:off x="4924339" y="0"/>
        <a:ext cx="1481333" cy="288031"/>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AD03-FD45-4842-8704-07341E1924FC}">
      <dsp:nvSpPr>
        <dsp:cNvPr id="0" name=""/>
        <dsp:cNvSpPr/>
      </dsp:nvSpPr>
      <dsp:spPr>
        <a:xfrm>
          <a:off x="1919" y="0"/>
          <a:ext cx="2338888" cy="288031"/>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ysClr val="windowText" lastClr="000000"/>
              </a:solidFill>
              <a:latin typeface="黑体" panose="02010609060101010101" pitchFamily="49" charset="-122"/>
              <a:ea typeface="黑体" panose="02010609060101010101" pitchFamily="49" charset="-122"/>
            </a:rPr>
            <a:t>答案类型检测</a:t>
          </a:r>
          <a:endParaRPr lang="zh-CN" altLang="en-US" sz="1800" b="1" kern="1200" dirty="0">
            <a:solidFill>
              <a:sysClr val="windowText" lastClr="000000"/>
            </a:solidFill>
            <a:latin typeface="黑体" panose="02010609060101010101" pitchFamily="49" charset="-122"/>
            <a:ea typeface="黑体" panose="02010609060101010101" pitchFamily="49" charset="-122"/>
          </a:endParaRPr>
        </a:p>
      </dsp:txBody>
      <dsp:txXfrm>
        <a:off x="145935" y="0"/>
        <a:ext cx="2050857" cy="288031"/>
      </dsp:txXfrm>
    </dsp:sp>
    <dsp:sp modelId="{D846BC60-B442-48A5-BAE6-5FC8ED4FDD7B}">
      <dsp:nvSpPr>
        <dsp:cNvPr id="0" name=""/>
        <dsp:cNvSpPr/>
      </dsp:nvSpPr>
      <dsp:spPr>
        <a:xfrm>
          <a:off x="2106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查询重构</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2250935" y="0"/>
        <a:ext cx="2050857" cy="288031"/>
      </dsp:txXfrm>
    </dsp:sp>
    <dsp:sp modelId="{B9C599C2-488F-4A5D-83CF-0FBCB766FA0F}">
      <dsp:nvSpPr>
        <dsp:cNvPr id="0" name=""/>
        <dsp:cNvSpPr/>
      </dsp:nvSpPr>
      <dsp:spPr>
        <a:xfrm>
          <a:off x="4211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答案生成</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4355935" y="0"/>
        <a:ext cx="2050857" cy="288031"/>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AD03-FD45-4842-8704-07341E1924FC}">
      <dsp:nvSpPr>
        <dsp:cNvPr id="0" name=""/>
        <dsp:cNvSpPr/>
      </dsp:nvSpPr>
      <dsp:spPr>
        <a:xfrm>
          <a:off x="1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答案类型检测</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145935" y="0"/>
        <a:ext cx="2050857" cy="288031"/>
      </dsp:txXfrm>
    </dsp:sp>
    <dsp:sp modelId="{D846BC60-B442-48A5-BAE6-5FC8ED4FDD7B}">
      <dsp:nvSpPr>
        <dsp:cNvPr id="0" name=""/>
        <dsp:cNvSpPr/>
      </dsp:nvSpPr>
      <dsp:spPr>
        <a:xfrm>
          <a:off x="2106919" y="0"/>
          <a:ext cx="2338888" cy="288031"/>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ysClr val="windowText" lastClr="000000"/>
              </a:solidFill>
              <a:latin typeface="黑体" panose="02010609060101010101" pitchFamily="49" charset="-122"/>
              <a:ea typeface="黑体" panose="02010609060101010101" pitchFamily="49" charset="-122"/>
            </a:rPr>
            <a:t>查询重构</a:t>
          </a:r>
          <a:endParaRPr lang="zh-CN" altLang="en-US" sz="1800" b="1" kern="1200" dirty="0">
            <a:solidFill>
              <a:sysClr val="windowText" lastClr="000000"/>
            </a:solidFill>
            <a:latin typeface="黑体" panose="02010609060101010101" pitchFamily="49" charset="-122"/>
            <a:ea typeface="黑体" panose="02010609060101010101" pitchFamily="49" charset="-122"/>
          </a:endParaRPr>
        </a:p>
      </dsp:txBody>
      <dsp:txXfrm>
        <a:off x="2250935" y="0"/>
        <a:ext cx="2050857" cy="288031"/>
      </dsp:txXfrm>
    </dsp:sp>
    <dsp:sp modelId="{B9C599C2-488F-4A5D-83CF-0FBCB766FA0F}">
      <dsp:nvSpPr>
        <dsp:cNvPr id="0" name=""/>
        <dsp:cNvSpPr/>
      </dsp:nvSpPr>
      <dsp:spPr>
        <a:xfrm>
          <a:off x="4211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答案生成</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4355935" y="0"/>
        <a:ext cx="2050857" cy="288031"/>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AD03-FD45-4842-8704-07341E1924FC}">
      <dsp:nvSpPr>
        <dsp:cNvPr id="0" name=""/>
        <dsp:cNvSpPr/>
      </dsp:nvSpPr>
      <dsp:spPr>
        <a:xfrm>
          <a:off x="1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答案类型检测</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145935" y="0"/>
        <a:ext cx="2050857" cy="288031"/>
      </dsp:txXfrm>
    </dsp:sp>
    <dsp:sp modelId="{D846BC60-B442-48A5-BAE6-5FC8ED4FDD7B}">
      <dsp:nvSpPr>
        <dsp:cNvPr id="0" name=""/>
        <dsp:cNvSpPr/>
      </dsp:nvSpPr>
      <dsp:spPr>
        <a:xfrm>
          <a:off x="2106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查询重构</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2250935" y="0"/>
        <a:ext cx="2050857" cy="288031"/>
      </dsp:txXfrm>
    </dsp:sp>
    <dsp:sp modelId="{B9C599C2-488F-4A5D-83CF-0FBCB766FA0F}">
      <dsp:nvSpPr>
        <dsp:cNvPr id="0" name=""/>
        <dsp:cNvSpPr/>
      </dsp:nvSpPr>
      <dsp:spPr>
        <a:xfrm>
          <a:off x="4211919" y="0"/>
          <a:ext cx="2338888" cy="288031"/>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ysClr val="windowText" lastClr="000000"/>
              </a:solidFill>
              <a:latin typeface="黑体" panose="02010609060101010101" pitchFamily="49" charset="-122"/>
              <a:ea typeface="黑体" panose="02010609060101010101" pitchFamily="49" charset="-122"/>
            </a:rPr>
            <a:t>答案生成</a:t>
          </a:r>
          <a:endParaRPr lang="zh-CN" altLang="en-US" sz="1800" b="1" kern="1200" dirty="0">
            <a:solidFill>
              <a:sysClr val="windowText" lastClr="000000"/>
            </a:solidFill>
            <a:latin typeface="黑体" panose="02010609060101010101" pitchFamily="49" charset="-122"/>
            <a:ea typeface="黑体" panose="02010609060101010101" pitchFamily="49" charset="-122"/>
          </a:endParaRPr>
        </a:p>
      </dsp:txBody>
      <dsp:txXfrm>
        <a:off x="4355935" y="0"/>
        <a:ext cx="2050857" cy="288031"/>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AD03-FD45-4842-8704-07341E1924FC}">
      <dsp:nvSpPr>
        <dsp:cNvPr id="0" name=""/>
        <dsp:cNvSpPr/>
      </dsp:nvSpPr>
      <dsp:spPr>
        <a:xfrm>
          <a:off x="1919" y="0"/>
          <a:ext cx="2338888" cy="288031"/>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ysClr val="windowText" lastClr="000000"/>
              </a:solidFill>
              <a:latin typeface="黑体" panose="02010609060101010101" pitchFamily="49" charset="-122"/>
              <a:ea typeface="黑体" panose="02010609060101010101" pitchFamily="49" charset="-122"/>
            </a:rPr>
            <a:t>翻译模型</a:t>
          </a:r>
          <a:endParaRPr lang="zh-CN" altLang="en-US" sz="1800" b="1" kern="1200" dirty="0">
            <a:solidFill>
              <a:sysClr val="windowText" lastClr="000000"/>
            </a:solidFill>
            <a:latin typeface="黑体" panose="02010609060101010101" pitchFamily="49" charset="-122"/>
            <a:ea typeface="黑体" panose="02010609060101010101" pitchFamily="49" charset="-122"/>
          </a:endParaRPr>
        </a:p>
      </dsp:txBody>
      <dsp:txXfrm>
        <a:off x="145935" y="0"/>
        <a:ext cx="2050857" cy="288031"/>
      </dsp:txXfrm>
    </dsp:sp>
    <dsp:sp modelId="{D846BC60-B442-48A5-BAE6-5FC8ED4FDD7B}">
      <dsp:nvSpPr>
        <dsp:cNvPr id="0" name=""/>
        <dsp:cNvSpPr/>
      </dsp:nvSpPr>
      <dsp:spPr>
        <a:xfrm>
          <a:off x="2106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复杂关系建模</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2250935" y="0"/>
        <a:ext cx="2050857" cy="288031"/>
      </dsp:txXfrm>
    </dsp:sp>
    <dsp:sp modelId="{B9C599C2-488F-4A5D-83CF-0FBCB766FA0F}">
      <dsp:nvSpPr>
        <dsp:cNvPr id="0" name=""/>
        <dsp:cNvSpPr/>
      </dsp:nvSpPr>
      <dsp:spPr>
        <a:xfrm>
          <a:off x="4211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融合文本信息</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4355935" y="0"/>
        <a:ext cx="2050857" cy="288031"/>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2EAAD03-FD45-4842-8704-07341E1924FC}">
      <dsp:nvSpPr>
        <dsp:cNvPr id="0" name=""/>
        <dsp:cNvSpPr/>
      </dsp:nvSpPr>
      <dsp:spPr>
        <a:xfrm>
          <a:off x="1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0" kern="1200" dirty="0" smtClean="0">
              <a:solidFill>
                <a:sysClr val="windowText" lastClr="000000"/>
              </a:solidFill>
              <a:latin typeface="黑体" panose="02010609060101010101" pitchFamily="49" charset="-122"/>
              <a:ea typeface="黑体" panose="02010609060101010101" pitchFamily="49" charset="-122"/>
            </a:rPr>
            <a:t>翻译模型</a:t>
          </a:r>
          <a:endParaRPr lang="zh-CN" altLang="en-US" sz="1800" b="0" kern="1200" dirty="0">
            <a:solidFill>
              <a:sysClr val="windowText" lastClr="000000"/>
            </a:solidFill>
            <a:latin typeface="黑体" panose="02010609060101010101" pitchFamily="49" charset="-122"/>
            <a:ea typeface="黑体" panose="02010609060101010101" pitchFamily="49" charset="-122"/>
          </a:endParaRPr>
        </a:p>
      </dsp:txBody>
      <dsp:txXfrm>
        <a:off x="145935" y="0"/>
        <a:ext cx="2050857" cy="288031"/>
      </dsp:txXfrm>
    </dsp:sp>
    <dsp:sp modelId="{D846BC60-B442-48A5-BAE6-5FC8ED4FDD7B}">
      <dsp:nvSpPr>
        <dsp:cNvPr id="0" name=""/>
        <dsp:cNvSpPr/>
      </dsp:nvSpPr>
      <dsp:spPr>
        <a:xfrm>
          <a:off x="2106919" y="0"/>
          <a:ext cx="2338888" cy="288031"/>
        </a:xfrm>
        <a:prstGeom prst="chevron">
          <a:avLst/>
        </a:prstGeom>
        <a:solidFill>
          <a:schemeClr val="accent2">
            <a:lumMod val="60000"/>
            <a:lumOff val="4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b="1" kern="1200" dirty="0" smtClean="0">
              <a:solidFill>
                <a:sysClr val="windowText" lastClr="000000"/>
              </a:solidFill>
              <a:latin typeface="黑体" panose="02010609060101010101" pitchFamily="49" charset="-122"/>
              <a:ea typeface="黑体" panose="02010609060101010101" pitchFamily="49" charset="-122"/>
            </a:rPr>
            <a:t>复杂关系建模</a:t>
          </a:r>
          <a:endParaRPr lang="zh-CN" altLang="en-US" sz="1800" b="1" kern="1200" dirty="0">
            <a:solidFill>
              <a:sysClr val="windowText" lastClr="000000"/>
            </a:solidFill>
            <a:latin typeface="黑体" panose="02010609060101010101" pitchFamily="49" charset="-122"/>
            <a:ea typeface="黑体" panose="02010609060101010101" pitchFamily="49" charset="-122"/>
          </a:endParaRPr>
        </a:p>
      </dsp:txBody>
      <dsp:txXfrm>
        <a:off x="2250935" y="0"/>
        <a:ext cx="2050857" cy="288031"/>
      </dsp:txXfrm>
    </dsp:sp>
    <dsp:sp modelId="{B9C599C2-488F-4A5D-83CF-0FBCB766FA0F}">
      <dsp:nvSpPr>
        <dsp:cNvPr id="0" name=""/>
        <dsp:cNvSpPr/>
      </dsp:nvSpPr>
      <dsp:spPr>
        <a:xfrm>
          <a:off x="4211919" y="0"/>
          <a:ext cx="2338888" cy="288031"/>
        </a:xfrm>
        <a:prstGeom prst="chevron">
          <a:avLst/>
        </a:prstGeom>
        <a:solidFill>
          <a:schemeClr val="accent1">
            <a:lumMod val="40000"/>
            <a:lumOff val="6000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2009" tIns="24003" rIns="24003" bIns="24003" numCol="1" spcCol="1270" anchor="ctr" anchorCtr="0">
          <a:noAutofit/>
        </a:bodyPr>
        <a:lstStyle/>
        <a:p>
          <a:pPr lvl="0" algn="ctr" defTabSz="800100">
            <a:lnSpc>
              <a:spcPct val="90000"/>
            </a:lnSpc>
            <a:spcBef>
              <a:spcPct val="0"/>
            </a:spcBef>
            <a:spcAft>
              <a:spcPct val="35000"/>
            </a:spcAft>
          </a:pPr>
          <a:r>
            <a:rPr lang="zh-CN" altLang="en-US" sz="1800" kern="1200" dirty="0" smtClean="0">
              <a:solidFill>
                <a:sysClr val="windowText" lastClr="000000"/>
              </a:solidFill>
              <a:latin typeface="黑体" panose="02010609060101010101" pitchFamily="49" charset="-122"/>
              <a:ea typeface="黑体" panose="02010609060101010101" pitchFamily="49" charset="-122"/>
            </a:rPr>
            <a:t>融合文本信息</a:t>
          </a:r>
          <a:endParaRPr lang="zh-CN" altLang="en-US" sz="1800" kern="1200" dirty="0">
            <a:solidFill>
              <a:sysClr val="windowText" lastClr="000000"/>
            </a:solidFill>
            <a:latin typeface="黑体" panose="02010609060101010101" pitchFamily="49" charset="-122"/>
            <a:ea typeface="黑体" panose="02010609060101010101" pitchFamily="49" charset="-122"/>
          </a:endParaRPr>
        </a:p>
      </dsp:txBody>
      <dsp:txXfrm>
        <a:off x="4355935" y="0"/>
        <a:ext cx="2050857" cy="288031"/>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2.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3.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4.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5.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6.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7.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8.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layout9.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E4110D0B-E14B-47D7-97D4-F07A98A6F91D}" type="datetimeFigureOut">
              <a:rPr lang="zh-CN" altLang="en-US" smtClean="0"/>
              <a:pPr/>
              <a:t>2017/4/24</a:t>
            </a:fld>
            <a:endParaRPr lang="zh-CN" altLang="en-US"/>
          </a:p>
        </p:txBody>
      </p:sp>
      <p:sp>
        <p:nvSpPr>
          <p:cNvPr id="4" name="页脚占位符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61A41B52-557F-4126-B8A6-074F1411D36F}" type="slidenum">
              <a:rPr lang="zh-CN" altLang="en-US" smtClean="0"/>
              <a:pPr/>
              <a:t>‹#›</a:t>
            </a:fld>
            <a:endParaRPr lang="zh-CN" altLang="en-US"/>
          </a:p>
        </p:txBody>
      </p:sp>
    </p:spTree>
    <p:extLst>
      <p:ext uri="{BB962C8B-B14F-4D97-AF65-F5344CB8AC3E}">
        <p14:creationId xmlns:p14="http://schemas.microsoft.com/office/powerpoint/2010/main" val="14243591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FAD4727-D4C9-43A3-902A-F469557BFDB1}" type="datetimeFigureOut">
              <a:rPr lang="zh-CN" altLang="en-US" smtClean="0"/>
              <a:pPr/>
              <a:t>2017/4/24</a:t>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58CFFE-2172-428C-AE4F-D962E419448F}" type="slidenum">
              <a:rPr lang="zh-CN" altLang="en-US" smtClean="0"/>
              <a:pPr/>
              <a:t>‹#›</a:t>
            </a:fld>
            <a:endParaRPr lang="zh-CN" altLang="en-US"/>
          </a:p>
        </p:txBody>
      </p:sp>
    </p:spTree>
    <p:extLst>
      <p:ext uri="{BB962C8B-B14F-4D97-AF65-F5344CB8AC3E}">
        <p14:creationId xmlns:p14="http://schemas.microsoft.com/office/powerpoint/2010/main" val="18198035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1258CFFE-2172-428C-AE4F-D962E419448F}" type="slidenum">
              <a:rPr lang="zh-CN" altLang="en-US" smtClean="0"/>
              <a:pPr/>
              <a:t>1</a:t>
            </a:fld>
            <a:endParaRPr lang="zh-CN" altLang="en-US"/>
          </a:p>
        </p:txBody>
      </p:sp>
    </p:spTree>
    <p:extLst>
      <p:ext uri="{BB962C8B-B14F-4D97-AF65-F5344CB8AC3E}">
        <p14:creationId xmlns:p14="http://schemas.microsoft.com/office/powerpoint/2010/main" val="976349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1258CFFE-2172-428C-AE4F-D962E419448F}" type="slidenum">
              <a:rPr lang="zh-CN" altLang="en-US" smtClean="0"/>
              <a:pPr/>
              <a:t>2</a:t>
            </a:fld>
            <a:endParaRPr lang="zh-CN" altLang="en-US"/>
          </a:p>
        </p:txBody>
      </p:sp>
    </p:spTree>
    <p:extLst>
      <p:ext uri="{BB962C8B-B14F-4D97-AF65-F5344CB8AC3E}">
        <p14:creationId xmlns:p14="http://schemas.microsoft.com/office/powerpoint/2010/main" val="57766774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1258CFFE-2172-428C-AE4F-D962E419448F}" type="slidenum">
              <a:rPr lang="zh-CN" altLang="en-US" smtClean="0"/>
              <a:pPr/>
              <a:t>3</a:t>
            </a:fld>
            <a:endParaRPr lang="zh-CN" altLang="en-US"/>
          </a:p>
        </p:txBody>
      </p:sp>
    </p:spTree>
    <p:extLst>
      <p:ext uri="{BB962C8B-B14F-4D97-AF65-F5344CB8AC3E}">
        <p14:creationId xmlns:p14="http://schemas.microsoft.com/office/powerpoint/2010/main" val="882053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1258CFFE-2172-428C-AE4F-D962E419448F}" type="slidenum">
              <a:rPr lang="zh-CN" altLang="en-US" smtClean="0"/>
              <a:pPr/>
              <a:t>4</a:t>
            </a:fld>
            <a:endParaRPr lang="zh-CN" altLang="en-US"/>
          </a:p>
        </p:txBody>
      </p:sp>
    </p:spTree>
    <p:extLst>
      <p:ext uri="{BB962C8B-B14F-4D97-AF65-F5344CB8AC3E}">
        <p14:creationId xmlns:p14="http://schemas.microsoft.com/office/powerpoint/2010/main" val="7031136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1258CFFE-2172-428C-AE4F-D962E419448F}" type="slidenum">
              <a:rPr lang="zh-CN" altLang="en-US" smtClean="0"/>
              <a:pPr/>
              <a:t>6</a:t>
            </a:fld>
            <a:endParaRPr lang="zh-CN" altLang="en-US"/>
          </a:p>
        </p:txBody>
      </p:sp>
    </p:spTree>
    <p:extLst>
      <p:ext uri="{BB962C8B-B14F-4D97-AF65-F5344CB8AC3E}">
        <p14:creationId xmlns:p14="http://schemas.microsoft.com/office/powerpoint/2010/main" val="31683209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1258CFFE-2172-428C-AE4F-D962E419448F}" type="slidenum">
              <a:rPr lang="zh-CN" altLang="en-US" smtClean="0"/>
              <a:pPr/>
              <a:t>12</a:t>
            </a:fld>
            <a:endParaRPr lang="zh-CN" altLang="en-US"/>
          </a:p>
        </p:txBody>
      </p:sp>
    </p:spTree>
    <p:extLst>
      <p:ext uri="{BB962C8B-B14F-4D97-AF65-F5344CB8AC3E}">
        <p14:creationId xmlns:p14="http://schemas.microsoft.com/office/powerpoint/2010/main" val="1023663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1258CFFE-2172-428C-AE4F-D962E419448F}" type="slidenum">
              <a:rPr lang="zh-CN" altLang="en-US" smtClean="0"/>
              <a:pPr/>
              <a:t>18</a:t>
            </a:fld>
            <a:endParaRPr lang="zh-CN" altLang="en-US"/>
          </a:p>
        </p:txBody>
      </p:sp>
    </p:spTree>
    <p:extLst>
      <p:ext uri="{BB962C8B-B14F-4D97-AF65-F5344CB8AC3E}">
        <p14:creationId xmlns:p14="http://schemas.microsoft.com/office/powerpoint/2010/main" val="105103589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a:p>
        </p:txBody>
      </p:sp>
      <p:sp>
        <p:nvSpPr>
          <p:cNvPr id="4" name="灯片编号占位符 3"/>
          <p:cNvSpPr>
            <a:spLocks noGrp="1"/>
          </p:cNvSpPr>
          <p:nvPr>
            <p:ph type="sldNum" sz="quarter" idx="10"/>
          </p:nvPr>
        </p:nvSpPr>
        <p:spPr/>
        <p:txBody>
          <a:bodyPr/>
          <a:lstStyle/>
          <a:p>
            <a:fld id="{1258CFFE-2172-428C-AE4F-D962E419448F}" type="slidenum">
              <a:rPr lang="zh-CN" altLang="en-US" smtClean="0"/>
              <a:pPr/>
              <a:t>24</a:t>
            </a:fld>
            <a:endParaRPr lang="zh-CN" altLang="en-US"/>
          </a:p>
        </p:txBody>
      </p:sp>
    </p:spTree>
    <p:extLst>
      <p:ext uri="{BB962C8B-B14F-4D97-AF65-F5344CB8AC3E}">
        <p14:creationId xmlns:p14="http://schemas.microsoft.com/office/powerpoint/2010/main" val="37337384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p:bgRef idx="1003">
        <a:schemeClr val="bg1"/>
      </p:bgRef>
    </p:bg>
    <p:spTree>
      <p:nvGrpSpPr>
        <p:cNvPr id="1" name=""/>
        <p:cNvGrpSpPr/>
        <p:nvPr/>
      </p:nvGrpSpPr>
      <p:grpSpPr>
        <a:xfrm>
          <a:off x="0" y="0"/>
          <a:ext cx="0" cy="0"/>
          <a:chOff x="0" y="0"/>
          <a:chExt cx="0" cy="0"/>
        </a:xfrm>
      </p:grpSpPr>
      <p:sp>
        <p:nvSpPr>
          <p:cNvPr id="12" name="矩形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9" name="副标题 8"/>
          <p:cNvSpPr>
            <a:spLocks noGrp="1"/>
          </p:cNvSpPr>
          <p:nvPr>
            <p:ph type="subTitle" idx="1"/>
          </p:nvPr>
        </p:nvSpPr>
        <p:spPr>
          <a:xfrm>
            <a:off x="1295400" y="3200400"/>
            <a:ext cx="6400800" cy="1236712"/>
          </a:xfrm>
        </p:spPr>
        <p:txBody>
          <a:bodyPr>
            <a:normAutofit/>
          </a:bodyPr>
          <a:lstStyle>
            <a:lvl1pPr marL="0" indent="0" algn="ctr">
              <a:buNone/>
              <a:defRPr sz="2000">
                <a:solidFill>
                  <a:schemeClr val="tx2"/>
                </a:solidFill>
                <a:latin typeface="黑体" pitchFamily="49" charset="-122"/>
                <a:ea typeface="黑体" pitchFamily="49" charset="-122"/>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zh-CN" altLang="en-US" dirty="0" smtClean="0"/>
              <a:t>单击此处编辑母版副标题样式</a:t>
            </a:r>
            <a:endParaRPr kumimoji="0" lang="en-US" dirty="0"/>
          </a:p>
        </p:txBody>
      </p:sp>
      <p:sp>
        <p:nvSpPr>
          <p:cNvPr id="10" name="矩形 9"/>
          <p:cNvSpPr/>
          <p:nvPr/>
        </p:nvSpPr>
        <p:spPr>
          <a:xfrm>
            <a:off x="62931" y="1412776"/>
            <a:ext cx="9021537" cy="104523"/>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矩形 10"/>
          <p:cNvSpPr/>
          <p:nvPr/>
        </p:nvSpPr>
        <p:spPr>
          <a:xfrm>
            <a:off x="62931" y="2978731"/>
            <a:ext cx="9021537" cy="90229"/>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标题 7"/>
          <p:cNvSpPr>
            <a:spLocks noGrp="1"/>
          </p:cNvSpPr>
          <p:nvPr>
            <p:ph type="ctrTitle"/>
          </p:nvPr>
        </p:nvSpPr>
        <p:spPr>
          <a:xfrm>
            <a:off x="457200" y="1505930"/>
            <a:ext cx="8229600" cy="1470025"/>
          </a:xfrm>
        </p:spPr>
        <p:txBody>
          <a:bodyPr anchor="ctr"/>
          <a:lstStyle>
            <a:lvl1pPr algn="ctr">
              <a:defRPr lang="en-US" b="0" dirty="0">
                <a:solidFill>
                  <a:schemeClr val="tx1"/>
                </a:solidFill>
                <a:effectLst/>
                <a:latin typeface="黑体" pitchFamily="49" charset="-122"/>
                <a:ea typeface="黑体" pitchFamily="49" charset="-122"/>
              </a:defRPr>
            </a:lvl1pPr>
          </a:lstStyle>
          <a:p>
            <a:r>
              <a:rPr kumimoji="0" lang="zh-CN" altLang="en-US" dirty="0" smtClean="0"/>
              <a:t>单击此处编辑母版标题样式</a:t>
            </a:r>
            <a:endParaRPr kumimoji="0" lang="en-US" dirty="0"/>
          </a:p>
        </p:txBody>
      </p:sp>
      <p:grpSp>
        <p:nvGrpSpPr>
          <p:cNvPr id="15" name="组合 14"/>
          <p:cNvGrpSpPr/>
          <p:nvPr userDrawn="1"/>
        </p:nvGrpSpPr>
        <p:grpSpPr>
          <a:xfrm>
            <a:off x="0" y="6453336"/>
            <a:ext cx="9144000" cy="406800"/>
            <a:chOff x="0" y="6453336"/>
            <a:chExt cx="9144000" cy="406800"/>
          </a:xfrm>
        </p:grpSpPr>
        <p:sp>
          <p:nvSpPr>
            <p:cNvPr id="14" name="矩形 13"/>
            <p:cNvSpPr/>
            <p:nvPr userDrawn="1"/>
          </p:nvSpPr>
          <p:spPr>
            <a:xfrm>
              <a:off x="0" y="6453336"/>
              <a:ext cx="9144000" cy="406800"/>
            </a:xfrm>
            <a:prstGeom prst="rect">
              <a:avLst/>
            </a:prstGeom>
            <a:solidFill>
              <a:srgbClr val="9A0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26" name="Picture 2"/>
            <p:cNvPicPr>
              <a:picLocks noChangeAspect="1" noChangeArrowheads="1"/>
            </p:cNvPicPr>
            <p:nvPr userDrawn="1"/>
          </p:nvPicPr>
          <p:blipFill>
            <a:blip r:embed="rId2" cstate="print"/>
            <a:srcRect/>
            <a:stretch>
              <a:fillRect/>
            </a:stretch>
          </p:blipFill>
          <p:spPr bwMode="auto">
            <a:xfrm>
              <a:off x="0" y="6461962"/>
              <a:ext cx="1156611" cy="396000"/>
            </a:xfrm>
            <a:prstGeom prst="rect">
              <a:avLst/>
            </a:prstGeom>
            <a:noFill/>
            <a:ln w="9525">
              <a:noFill/>
              <a:miter lim="800000"/>
              <a:headEnd/>
              <a:tailEnd/>
            </a:ln>
          </p:spPr>
        </p:pic>
      </p:grpSp>
      <p:grpSp>
        <p:nvGrpSpPr>
          <p:cNvPr id="20" name="组合 19"/>
          <p:cNvGrpSpPr/>
          <p:nvPr userDrawn="1"/>
        </p:nvGrpSpPr>
        <p:grpSpPr>
          <a:xfrm>
            <a:off x="0" y="0"/>
            <a:ext cx="9144000" cy="576064"/>
            <a:chOff x="0" y="0"/>
            <a:chExt cx="9144000" cy="576064"/>
          </a:xfrm>
        </p:grpSpPr>
        <p:pic>
          <p:nvPicPr>
            <p:cNvPr id="16" name="Picture 10"/>
            <p:cNvPicPr>
              <a:picLocks noChangeAspect="1" noChangeArrowheads="1"/>
            </p:cNvPicPr>
            <p:nvPr userDrawn="1"/>
          </p:nvPicPr>
          <p:blipFill>
            <a:blip r:embed="rId3" cstate="print"/>
            <a:srcRect/>
            <a:stretch>
              <a:fillRect/>
            </a:stretch>
          </p:blipFill>
          <p:spPr bwMode="auto">
            <a:xfrm>
              <a:off x="8567936" y="0"/>
              <a:ext cx="576064" cy="576064"/>
            </a:xfrm>
            <a:prstGeom prst="rect">
              <a:avLst/>
            </a:prstGeom>
            <a:noFill/>
            <a:ln w="9525">
              <a:noFill/>
              <a:miter lim="800000"/>
              <a:headEnd/>
              <a:tailEnd/>
            </a:ln>
          </p:spPr>
        </p:pic>
        <p:sp>
          <p:nvSpPr>
            <p:cNvPr id="18" name="TextBox 17"/>
            <p:cNvSpPr txBox="1"/>
            <p:nvPr userDrawn="1"/>
          </p:nvSpPr>
          <p:spPr>
            <a:xfrm>
              <a:off x="7164288" y="44236"/>
              <a:ext cx="1512168" cy="253916"/>
            </a:xfrm>
            <a:prstGeom prst="rect">
              <a:avLst/>
            </a:prstGeom>
            <a:noFill/>
          </p:spPr>
          <p:txBody>
            <a:bodyPr wrap="square" rtlCol="0">
              <a:spAutoFit/>
            </a:bodyPr>
            <a:lstStyle/>
            <a:p>
              <a:r>
                <a:rPr lang="en-US" altLang="zh-CN" sz="1050" b="0" dirty="0" smtClean="0">
                  <a:solidFill>
                    <a:srgbClr val="B00D00"/>
                  </a:solidFill>
                  <a:latin typeface="Times New Roman" pitchFamily="18" charset="0"/>
                  <a:cs typeface="Times New Roman" pitchFamily="18" charset="0"/>
                </a:rPr>
                <a:t>PEKING UNIVERSITY</a:t>
              </a:r>
              <a:endParaRPr lang="zh-CN" altLang="en-US" sz="1050" b="0" dirty="0">
                <a:solidFill>
                  <a:srgbClr val="B00D00"/>
                </a:solidFill>
                <a:latin typeface="Times New Roman" pitchFamily="18" charset="0"/>
                <a:cs typeface="Times New Roman" pitchFamily="18" charset="0"/>
              </a:endParaRPr>
            </a:p>
          </p:txBody>
        </p:sp>
        <p:cxnSp>
          <p:nvCxnSpPr>
            <p:cNvPr id="19" name="直接连接符 18"/>
            <p:cNvCxnSpPr/>
            <p:nvPr userDrawn="1"/>
          </p:nvCxnSpPr>
          <p:spPr>
            <a:xfrm>
              <a:off x="0" y="260648"/>
              <a:ext cx="8593814" cy="1506"/>
            </a:xfrm>
            <a:prstGeom prst="line">
              <a:avLst/>
            </a:prstGeom>
            <a:ln w="28575">
              <a:solidFill>
                <a:srgbClr val="B00D00"/>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251520" y="116632"/>
            <a:ext cx="8640960" cy="994122"/>
          </a:xfrm>
        </p:spPr>
        <p:txBody>
          <a:bodyPr>
            <a:normAutofit/>
          </a:bodyPr>
          <a:lstStyle>
            <a:lvl1pPr>
              <a:defRPr sz="3200" baseline="0">
                <a:latin typeface="Arial" pitchFamily="34" charset="0"/>
              </a:defRPr>
            </a:lvl1pPr>
          </a:lstStyle>
          <a:p>
            <a:r>
              <a:rPr kumimoji="0" lang="zh-CN" altLang="en-US" dirty="0" smtClean="0"/>
              <a:t>单击此处编辑母版标题样式</a:t>
            </a:r>
            <a:endParaRPr kumimoji="0" lang="en-US" dirty="0"/>
          </a:p>
        </p:txBody>
      </p:sp>
      <p:sp>
        <p:nvSpPr>
          <p:cNvPr id="8" name="内容占位符 7"/>
          <p:cNvSpPr>
            <a:spLocks noGrp="1"/>
          </p:cNvSpPr>
          <p:nvPr>
            <p:ph sz="quarter" idx="1"/>
          </p:nvPr>
        </p:nvSpPr>
        <p:spPr>
          <a:xfrm>
            <a:off x="251520" y="1196752"/>
            <a:ext cx="8640960" cy="5184576"/>
          </a:xfrm>
        </p:spPr>
        <p:txBody>
          <a:bodyPr vert="horz">
            <a:normAutofit/>
          </a:bodyPr>
          <a:lstStyle>
            <a:lvl1pPr>
              <a:defRPr sz="2400" baseline="0">
                <a:latin typeface="Arial" pitchFamily="34" charset="0"/>
              </a:defRPr>
            </a:lvl1pPr>
            <a:lvl2pPr>
              <a:defRPr sz="2000" baseline="0">
                <a:latin typeface="Arial" pitchFamily="34" charset="0"/>
              </a:defRPr>
            </a:lvl2pPr>
            <a:lvl3pPr>
              <a:defRPr sz="1800" baseline="0">
                <a:latin typeface="Arial" pitchFamily="34" charset="0"/>
              </a:defRPr>
            </a:lvl3pPr>
            <a:lvl4pPr>
              <a:defRPr sz="1600" baseline="0">
                <a:latin typeface="Arial" pitchFamily="34" charset="0"/>
              </a:defRPr>
            </a:lvl4pPr>
            <a:lvl5pPr>
              <a:defRPr sz="1600" baseline="0">
                <a:latin typeface="Arial" pitchFamily="34" charset="0"/>
              </a:defRPr>
            </a:lvl5pPr>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
        <p:nvSpPr>
          <p:cNvPr id="4" name="灯片编号占位符 3"/>
          <p:cNvSpPr>
            <a:spLocks noGrp="1"/>
          </p:cNvSpPr>
          <p:nvPr>
            <p:ph type="sldNum" sz="quarter" idx="4"/>
          </p:nvPr>
        </p:nvSpPr>
        <p:spPr>
          <a:xfrm>
            <a:off x="8748464" y="6525344"/>
            <a:ext cx="395536" cy="332656"/>
          </a:xfrm>
          <a:prstGeom prst="rect">
            <a:avLst/>
          </a:prstGeom>
        </p:spPr>
        <p:txBody>
          <a:bodyPr/>
          <a:lstStyle>
            <a:lvl1pPr>
              <a:defRPr sz="1400">
                <a:solidFill>
                  <a:schemeClr val="tx2"/>
                </a:solidFill>
              </a:defRPr>
            </a:lvl1pPr>
          </a:lstStyle>
          <a:p>
            <a:fld id="{0C913308-F349-4B6D-A68A-DD1791B4A57B}" type="slidenum">
              <a:rPr lang="zh-CN" altLang="en-US" smtClean="0"/>
              <a:pPr/>
              <a:t>‹#›</a:t>
            </a:fld>
            <a:endParaRPr lang="zh-CN" altLang="en-US" dirty="0"/>
          </a:p>
        </p:txBody>
      </p:sp>
    </p:spTree>
  </p:cSld>
  <p:clrMapOvr>
    <a:masterClrMapping/>
  </p:clrMapOv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Ref idx="1003">
        <a:schemeClr val="bg1"/>
      </p:bgRef>
    </p:bg>
    <p:spTree>
      <p:nvGrpSpPr>
        <p:cNvPr id="1" name=""/>
        <p:cNvGrpSpPr/>
        <p:nvPr/>
      </p:nvGrpSpPr>
      <p:grpSpPr>
        <a:xfrm>
          <a:off x="0" y="0"/>
          <a:ext cx="0" cy="0"/>
          <a:chOff x="0" y="0"/>
          <a:chExt cx="0" cy="0"/>
        </a:xfrm>
      </p:grpSpPr>
      <p:sp>
        <p:nvSpPr>
          <p:cNvPr id="11" name="矩形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标题 1"/>
          <p:cNvSpPr>
            <a:spLocks noGrp="1"/>
          </p:cNvSpPr>
          <p:nvPr>
            <p:ph type="title"/>
          </p:nvPr>
        </p:nvSpPr>
        <p:spPr>
          <a:xfrm>
            <a:off x="722313" y="952500"/>
            <a:ext cx="7772400" cy="1362075"/>
          </a:xfrm>
        </p:spPr>
        <p:txBody>
          <a:bodyPr anchor="b" anchorCtr="0"/>
          <a:lstStyle>
            <a:lvl1pPr algn="l">
              <a:buNone/>
              <a:defRPr sz="4000" b="0" cap="none"/>
            </a:lvl1pPr>
          </a:lstStyle>
          <a:p>
            <a:r>
              <a:rPr kumimoji="0" lang="zh-CN" altLang="en-US" dirty="0" smtClean="0"/>
              <a:t>单击此处编辑母版标题样式</a:t>
            </a:r>
            <a:endParaRPr kumimoji="0" lang="en-US" dirty="0"/>
          </a:p>
        </p:txBody>
      </p:sp>
      <p:sp>
        <p:nvSpPr>
          <p:cNvPr id="3" name="文本占位符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zh-CN" altLang="en-US" dirty="0" smtClean="0"/>
              <a:t>单击此处编辑母版文本样式</a:t>
            </a:r>
          </a:p>
        </p:txBody>
      </p:sp>
      <p:sp>
        <p:nvSpPr>
          <p:cNvPr id="7" name="矩形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矩形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矩形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grpSp>
        <p:nvGrpSpPr>
          <p:cNvPr id="14" name="组合 13"/>
          <p:cNvGrpSpPr/>
          <p:nvPr userDrawn="1"/>
        </p:nvGrpSpPr>
        <p:grpSpPr>
          <a:xfrm>
            <a:off x="0" y="6453336"/>
            <a:ext cx="9144000" cy="406800"/>
            <a:chOff x="0" y="6453336"/>
            <a:chExt cx="9144000" cy="406800"/>
          </a:xfrm>
        </p:grpSpPr>
        <p:sp>
          <p:nvSpPr>
            <p:cNvPr id="12" name="矩形 11"/>
            <p:cNvSpPr/>
            <p:nvPr userDrawn="1"/>
          </p:nvSpPr>
          <p:spPr>
            <a:xfrm>
              <a:off x="0" y="6453336"/>
              <a:ext cx="9144000" cy="406800"/>
            </a:xfrm>
            <a:prstGeom prst="rect">
              <a:avLst/>
            </a:prstGeom>
            <a:solidFill>
              <a:srgbClr val="9A0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Picture 2"/>
            <p:cNvPicPr>
              <a:picLocks noChangeAspect="1" noChangeArrowheads="1"/>
            </p:cNvPicPr>
            <p:nvPr userDrawn="1"/>
          </p:nvPicPr>
          <p:blipFill>
            <a:blip r:embed="rId2" cstate="print"/>
            <a:srcRect/>
            <a:stretch>
              <a:fillRect/>
            </a:stretch>
          </p:blipFill>
          <p:spPr bwMode="auto">
            <a:xfrm>
              <a:off x="0" y="6461962"/>
              <a:ext cx="1156611" cy="396000"/>
            </a:xfrm>
            <a:prstGeom prst="rect">
              <a:avLst/>
            </a:prstGeom>
            <a:noFill/>
            <a:ln w="9525">
              <a:noFill/>
              <a:miter lim="800000"/>
              <a:headEnd/>
              <a:tailEnd/>
            </a:ln>
          </p:spPr>
        </p:pic>
      </p:grpSp>
      <p:grpSp>
        <p:nvGrpSpPr>
          <p:cNvPr id="15" name="组合 14"/>
          <p:cNvGrpSpPr/>
          <p:nvPr userDrawn="1"/>
        </p:nvGrpSpPr>
        <p:grpSpPr>
          <a:xfrm>
            <a:off x="0" y="0"/>
            <a:ext cx="9144000" cy="576064"/>
            <a:chOff x="0" y="0"/>
            <a:chExt cx="9144000" cy="576064"/>
          </a:xfrm>
        </p:grpSpPr>
        <p:pic>
          <p:nvPicPr>
            <p:cNvPr id="16" name="Picture 10"/>
            <p:cNvPicPr>
              <a:picLocks noChangeAspect="1" noChangeArrowheads="1"/>
            </p:cNvPicPr>
            <p:nvPr userDrawn="1"/>
          </p:nvPicPr>
          <p:blipFill>
            <a:blip r:embed="rId3" cstate="print"/>
            <a:srcRect/>
            <a:stretch>
              <a:fillRect/>
            </a:stretch>
          </p:blipFill>
          <p:spPr bwMode="auto">
            <a:xfrm>
              <a:off x="8567936" y="0"/>
              <a:ext cx="576064" cy="576064"/>
            </a:xfrm>
            <a:prstGeom prst="rect">
              <a:avLst/>
            </a:prstGeom>
            <a:noFill/>
            <a:ln w="9525">
              <a:noFill/>
              <a:miter lim="800000"/>
              <a:headEnd/>
              <a:tailEnd/>
            </a:ln>
          </p:spPr>
        </p:pic>
        <p:sp>
          <p:nvSpPr>
            <p:cNvPr id="17" name="TextBox 16"/>
            <p:cNvSpPr txBox="1"/>
            <p:nvPr userDrawn="1"/>
          </p:nvSpPr>
          <p:spPr>
            <a:xfrm>
              <a:off x="7164288" y="44236"/>
              <a:ext cx="1512168" cy="253916"/>
            </a:xfrm>
            <a:prstGeom prst="rect">
              <a:avLst/>
            </a:prstGeom>
            <a:noFill/>
          </p:spPr>
          <p:txBody>
            <a:bodyPr wrap="square" rtlCol="0">
              <a:spAutoFit/>
            </a:bodyPr>
            <a:lstStyle/>
            <a:p>
              <a:r>
                <a:rPr lang="en-US" altLang="zh-CN" sz="1050" b="0" dirty="0" smtClean="0">
                  <a:solidFill>
                    <a:srgbClr val="B00D00"/>
                  </a:solidFill>
                  <a:latin typeface="Times New Roman" pitchFamily="18" charset="0"/>
                  <a:cs typeface="Times New Roman" pitchFamily="18" charset="0"/>
                </a:rPr>
                <a:t>PEKING UNIVERSITY</a:t>
              </a:r>
              <a:endParaRPr lang="zh-CN" altLang="en-US" sz="1050" b="0" dirty="0">
                <a:solidFill>
                  <a:srgbClr val="B00D00"/>
                </a:solidFill>
                <a:latin typeface="Times New Roman" pitchFamily="18" charset="0"/>
                <a:cs typeface="Times New Roman" pitchFamily="18" charset="0"/>
              </a:endParaRPr>
            </a:p>
          </p:txBody>
        </p:sp>
        <p:cxnSp>
          <p:nvCxnSpPr>
            <p:cNvPr id="18" name="直接连接符 17"/>
            <p:cNvCxnSpPr/>
            <p:nvPr userDrawn="1"/>
          </p:nvCxnSpPr>
          <p:spPr>
            <a:xfrm>
              <a:off x="0" y="260648"/>
              <a:ext cx="8593814" cy="1506"/>
            </a:xfrm>
            <a:prstGeom prst="line">
              <a:avLst/>
            </a:prstGeom>
            <a:ln w="28575">
              <a:solidFill>
                <a:srgbClr val="B00D00"/>
              </a:solidFill>
            </a:ln>
          </p:spPr>
          <p:style>
            <a:lnRef idx="1">
              <a:schemeClr val="accent1"/>
            </a:lnRef>
            <a:fillRef idx="0">
              <a:schemeClr val="accent1"/>
            </a:fillRef>
            <a:effectRef idx="0">
              <a:schemeClr val="accent1"/>
            </a:effectRef>
            <a:fontRef idx="minor">
              <a:schemeClr val="tx1"/>
            </a:fontRef>
          </p:style>
        </p:cxnSp>
      </p:grpSp>
    </p:spTree>
  </p:cSld>
  <p:clrMapOvr>
    <a:overrideClrMapping bg1="lt1" tx1="dk1" bg2="lt2" tx2="dk2" accent1="accent1" accent2="accent2" accent3="accent3" accent4="accent4" accent5="accent5" accent6="accent6" hlink="hlink" folHlink="folHlink"/>
  </p:clrMapOv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9" name="内容占位符 8"/>
          <p:cNvSpPr>
            <a:spLocks noGrp="1"/>
          </p:cNvSpPr>
          <p:nvPr>
            <p:ph sz="quarter" idx="1"/>
          </p:nvPr>
        </p:nvSpPr>
        <p:spPr>
          <a:xfrm>
            <a:off x="323528" y="1268760"/>
            <a:ext cx="4176464" cy="5040560"/>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1" name="内容占位符 10"/>
          <p:cNvSpPr>
            <a:spLocks noGrp="1"/>
          </p:cNvSpPr>
          <p:nvPr>
            <p:ph sz="quarter" idx="2"/>
          </p:nvPr>
        </p:nvSpPr>
        <p:spPr>
          <a:xfrm>
            <a:off x="4644008" y="1268760"/>
            <a:ext cx="4248472" cy="5040560"/>
          </a:xfrm>
        </p:spPr>
        <p:txBody>
          <a:bodyPr vert="horz"/>
          <a:lstStyle/>
          <a:p>
            <a:pPr lvl="0" eaLnBrk="1" latinLnBrk="0" hangingPunct="1"/>
            <a:r>
              <a:rPr lang="zh-CN" altLang="en-US" dirty="0" smtClean="0"/>
              <a:t>单击此处编辑母版文本样式</a:t>
            </a:r>
          </a:p>
          <a:p>
            <a:pPr lvl="1" eaLnBrk="1" latinLnBrk="0" hangingPunct="1"/>
            <a:r>
              <a:rPr lang="zh-CN" altLang="en-US" dirty="0" smtClean="0"/>
              <a:t>第二级</a:t>
            </a:r>
          </a:p>
          <a:p>
            <a:pPr lvl="2" eaLnBrk="1" latinLnBrk="0" hangingPunct="1"/>
            <a:r>
              <a:rPr lang="zh-CN" altLang="en-US" dirty="0" smtClean="0"/>
              <a:t>第三级</a:t>
            </a:r>
          </a:p>
          <a:p>
            <a:pPr lvl="3" eaLnBrk="1" latinLnBrk="0" hangingPunct="1"/>
            <a:r>
              <a:rPr lang="zh-CN" altLang="en-US" dirty="0" smtClean="0"/>
              <a:t>第四级</a:t>
            </a:r>
          </a:p>
          <a:p>
            <a:pPr lvl="4" eaLnBrk="1" latinLnBrk="0" hangingPunct="1"/>
            <a:r>
              <a:rPr lang="zh-CN" altLang="en-US" dirty="0" smtClean="0"/>
              <a:t>第五级</a:t>
            </a:r>
            <a:endParaRPr kumimoji="0" lang="en-US" dirty="0"/>
          </a:p>
        </p:txBody>
      </p:sp>
    </p:spTree>
  </p:cSld>
  <p:clrMapOvr>
    <a:masterClrMapping/>
  </p:clrMapOv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文本占位符 2"/>
          <p:cNvSpPr>
            <a:spLocks noGrp="1"/>
          </p:cNvSpPr>
          <p:nvPr>
            <p:ph type="body" idx="1"/>
          </p:nvPr>
        </p:nvSpPr>
        <p:spPr>
          <a:xfrm>
            <a:off x="323528" y="1268760"/>
            <a:ext cx="4104456"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smtClean="0"/>
              <a:t>单击此处编辑母版文本样式</a:t>
            </a:r>
          </a:p>
        </p:txBody>
      </p:sp>
      <p:sp>
        <p:nvSpPr>
          <p:cNvPr id="4" name="文本占位符 3"/>
          <p:cNvSpPr>
            <a:spLocks noGrp="1"/>
          </p:cNvSpPr>
          <p:nvPr>
            <p:ph type="body" sz="half" idx="3"/>
          </p:nvPr>
        </p:nvSpPr>
        <p:spPr>
          <a:xfrm>
            <a:off x="4572000" y="1268760"/>
            <a:ext cx="432048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zh-CN" altLang="en-US" dirty="0" smtClean="0"/>
              <a:t>单击此处编辑母版文本样式</a:t>
            </a:r>
          </a:p>
        </p:txBody>
      </p:sp>
      <p:sp>
        <p:nvSpPr>
          <p:cNvPr id="11" name="内容占位符 10"/>
          <p:cNvSpPr>
            <a:spLocks noGrp="1"/>
          </p:cNvSpPr>
          <p:nvPr>
            <p:ph sz="half" idx="2"/>
          </p:nvPr>
        </p:nvSpPr>
        <p:spPr>
          <a:xfrm>
            <a:off x="323528" y="2132856"/>
            <a:ext cx="4104456" cy="4248472"/>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3" name="内容占位符 12"/>
          <p:cNvSpPr>
            <a:spLocks noGrp="1"/>
          </p:cNvSpPr>
          <p:nvPr>
            <p:ph sz="half" idx="4"/>
          </p:nvPr>
        </p:nvSpPr>
        <p:spPr>
          <a:xfrm>
            <a:off x="4572000" y="2132856"/>
            <a:ext cx="4320480" cy="4248472"/>
          </a:xfrm>
        </p:spPr>
        <p:txBody>
          <a:bodyPr vert="horz"/>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
        <p:nvSpPr>
          <p:cNvPr id="12" name="标题 1"/>
          <p:cNvSpPr>
            <a:spLocks noGrp="1"/>
          </p:cNvSpPr>
          <p:nvPr>
            <p:ph type="title"/>
          </p:nvPr>
        </p:nvSpPr>
        <p:spPr>
          <a:xfrm>
            <a:off x="323528" y="130622"/>
            <a:ext cx="8568952" cy="994122"/>
          </a:xfrm>
        </p:spPr>
        <p:txBody>
          <a:bodyPr/>
          <a:lstStyle/>
          <a:p>
            <a:r>
              <a:rPr kumimoji="0" lang="zh-CN" altLang="en-US" smtClean="0"/>
              <a:t>单击此处编辑母版标题样式</a:t>
            </a:r>
            <a:endParaRPr kumimoji="0" lang="en-US"/>
          </a:p>
        </p:txBody>
      </p:sp>
    </p:spTree>
  </p:cSld>
  <p:clrMapOvr>
    <a:masterClrMapping/>
  </p:clrMapOv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Tree>
  </p:cSld>
  <p:clrMapOvr>
    <a:masterClrMapping/>
  </p:clrMapOv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zh-CN" altLang="en-US" smtClean="0"/>
              <a:t>单击此处编辑母版标题样式</a:t>
            </a:r>
            <a:endParaRPr kumimoji="0" lang="en-US"/>
          </a:p>
        </p:txBody>
      </p:sp>
      <p:sp>
        <p:nvSpPr>
          <p:cNvPr id="3" name="竖排文字占位符 2"/>
          <p:cNvSpPr>
            <a:spLocks noGrp="1"/>
          </p:cNvSpPr>
          <p:nvPr>
            <p:ph type="body" orient="vert" idx="1"/>
          </p:nvPr>
        </p:nvSpPr>
        <p:spPr/>
        <p:txBody>
          <a:bodyPr vert="eaVert"/>
          <a:lstStyle/>
          <a:p>
            <a:pPr lvl="0" eaLnBrk="1" latinLnBrk="0" hangingPunct="1"/>
            <a:r>
              <a:rPr lang="zh-CN" altLang="en-US" smtClean="0"/>
              <a:t>单击此处编辑母版文本样式</a:t>
            </a:r>
          </a:p>
          <a:p>
            <a:pPr lvl="1" eaLnBrk="1" latinLnBrk="0" hangingPunct="1"/>
            <a:r>
              <a:rPr lang="zh-CN" altLang="en-US" smtClean="0"/>
              <a:t>第二级</a:t>
            </a:r>
          </a:p>
          <a:p>
            <a:pPr lvl="2" eaLnBrk="1" latinLnBrk="0" hangingPunct="1"/>
            <a:r>
              <a:rPr lang="zh-CN" altLang="en-US" smtClean="0"/>
              <a:t>第三级</a:t>
            </a:r>
          </a:p>
          <a:p>
            <a:pPr lvl="3" eaLnBrk="1" latinLnBrk="0" hangingPunct="1"/>
            <a:r>
              <a:rPr lang="zh-CN" altLang="en-US" smtClean="0"/>
              <a:t>第四级</a:t>
            </a:r>
          </a:p>
          <a:p>
            <a:pPr lvl="4" eaLnBrk="1" latinLnBrk="0" hangingPunct="1"/>
            <a:r>
              <a:rPr lang="zh-CN" altLang="en-US" smtClean="0"/>
              <a:t>第五级</a:t>
            </a:r>
            <a:endParaRPr kumimoji="0" lang="en-US"/>
          </a:p>
        </p:txBody>
      </p:sp>
    </p:spTree>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theme" Target="../theme/theme1.xml"/><Relationship Id="rId10" Type="http://schemas.openxmlformats.org/officeDocument/2006/relationships/image" Target="../media/image2.png"/><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矩形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2" name="标题占位符 21"/>
          <p:cNvSpPr>
            <a:spLocks noGrp="1"/>
          </p:cNvSpPr>
          <p:nvPr>
            <p:ph type="title"/>
          </p:nvPr>
        </p:nvSpPr>
        <p:spPr>
          <a:xfrm>
            <a:off x="323528" y="130622"/>
            <a:ext cx="8568952" cy="994122"/>
          </a:xfrm>
          <a:prstGeom prst="rect">
            <a:avLst/>
          </a:prstGeom>
        </p:spPr>
        <p:txBody>
          <a:bodyPr bIns="91440" anchor="b" anchorCtr="0">
            <a:normAutofit/>
          </a:bodyPr>
          <a:lstStyle/>
          <a:p>
            <a:r>
              <a:rPr kumimoji="0" lang="zh-CN" altLang="en-US" dirty="0" smtClean="0"/>
              <a:t>单击此处编辑母版标题样式</a:t>
            </a:r>
            <a:endParaRPr kumimoji="0" lang="en-US" dirty="0"/>
          </a:p>
        </p:txBody>
      </p:sp>
      <p:sp>
        <p:nvSpPr>
          <p:cNvPr id="13" name="文本占位符 12"/>
          <p:cNvSpPr>
            <a:spLocks noGrp="1"/>
          </p:cNvSpPr>
          <p:nvPr>
            <p:ph type="body" idx="1"/>
          </p:nvPr>
        </p:nvSpPr>
        <p:spPr>
          <a:xfrm>
            <a:off x="323528" y="1196752"/>
            <a:ext cx="8568952" cy="5256584"/>
          </a:xfrm>
          <a:prstGeom prst="rect">
            <a:avLst/>
          </a:prstGeom>
        </p:spPr>
        <p:txBody>
          <a:bodyPr>
            <a:normAutofit/>
          </a:bodyPr>
          <a:lstStyle/>
          <a:p>
            <a:pPr lvl="0" eaLnBrk="1" latinLnBrk="0" hangingPunct="1"/>
            <a:r>
              <a:rPr kumimoji="0" lang="zh-CN" altLang="en-US" dirty="0" smtClean="0"/>
              <a:t>单击此处编辑母版文本样式</a:t>
            </a:r>
          </a:p>
          <a:p>
            <a:pPr lvl="1" eaLnBrk="1" latinLnBrk="0" hangingPunct="1"/>
            <a:r>
              <a:rPr kumimoji="0" lang="zh-CN" altLang="en-US" dirty="0" smtClean="0"/>
              <a:t>第二级</a:t>
            </a:r>
          </a:p>
          <a:p>
            <a:pPr lvl="2" eaLnBrk="1" latinLnBrk="0" hangingPunct="1"/>
            <a:r>
              <a:rPr kumimoji="0" lang="zh-CN" altLang="en-US" dirty="0" smtClean="0"/>
              <a:t>第三级</a:t>
            </a:r>
          </a:p>
          <a:p>
            <a:pPr lvl="3" eaLnBrk="1" latinLnBrk="0" hangingPunct="1"/>
            <a:r>
              <a:rPr kumimoji="0" lang="zh-CN" altLang="en-US" dirty="0" smtClean="0"/>
              <a:t>第四级</a:t>
            </a:r>
          </a:p>
          <a:p>
            <a:pPr lvl="4" eaLnBrk="1" latinLnBrk="0" hangingPunct="1"/>
            <a:r>
              <a:rPr kumimoji="0" lang="zh-CN" altLang="en-US" dirty="0" smtClean="0"/>
              <a:t>第五级</a:t>
            </a:r>
            <a:endParaRPr kumimoji="0" lang="en-US" dirty="0"/>
          </a:p>
        </p:txBody>
      </p:sp>
      <p:grpSp>
        <p:nvGrpSpPr>
          <p:cNvPr id="29" name="组合 28"/>
          <p:cNvGrpSpPr/>
          <p:nvPr userDrawn="1"/>
        </p:nvGrpSpPr>
        <p:grpSpPr>
          <a:xfrm>
            <a:off x="3000" y="6196808"/>
            <a:ext cx="9141000" cy="576064"/>
            <a:chOff x="3000" y="6196808"/>
            <a:chExt cx="9141000" cy="576064"/>
          </a:xfrm>
        </p:grpSpPr>
        <p:pic>
          <p:nvPicPr>
            <p:cNvPr id="14346" name="Picture 10"/>
            <p:cNvPicPr>
              <a:picLocks noChangeAspect="1" noChangeArrowheads="1"/>
            </p:cNvPicPr>
            <p:nvPr userDrawn="1"/>
          </p:nvPicPr>
          <p:blipFill>
            <a:blip r:embed="rId10" cstate="print"/>
            <a:srcRect/>
            <a:stretch>
              <a:fillRect/>
            </a:stretch>
          </p:blipFill>
          <p:spPr bwMode="auto">
            <a:xfrm>
              <a:off x="3000" y="6196808"/>
              <a:ext cx="576064" cy="576064"/>
            </a:xfrm>
            <a:prstGeom prst="rect">
              <a:avLst/>
            </a:prstGeom>
            <a:noFill/>
            <a:ln w="9525">
              <a:noFill/>
              <a:miter lim="800000"/>
              <a:headEnd/>
              <a:tailEnd/>
            </a:ln>
          </p:spPr>
        </p:pic>
        <p:sp>
          <p:nvSpPr>
            <p:cNvPr id="15" name="TextBox 14"/>
            <p:cNvSpPr txBox="1"/>
            <p:nvPr userDrawn="1"/>
          </p:nvSpPr>
          <p:spPr>
            <a:xfrm>
              <a:off x="463926" y="6277442"/>
              <a:ext cx="1682062" cy="430887"/>
            </a:xfrm>
            <a:prstGeom prst="rect">
              <a:avLst/>
            </a:prstGeom>
            <a:noFill/>
          </p:spPr>
          <p:txBody>
            <a:bodyPr wrap="square" rtlCol="0">
              <a:spAutoFit/>
            </a:bodyPr>
            <a:lstStyle/>
            <a:p>
              <a:r>
                <a:rPr lang="en-US" altLang="zh-CN" sz="1050" b="0" dirty="0" smtClean="0">
                  <a:solidFill>
                    <a:srgbClr val="B00D00"/>
                  </a:solidFill>
                  <a:latin typeface="Times New Roman" pitchFamily="18" charset="0"/>
                  <a:cs typeface="Times New Roman" pitchFamily="18" charset="0"/>
                </a:rPr>
                <a:t>PEKING</a:t>
              </a:r>
            </a:p>
            <a:p>
              <a:r>
                <a:rPr lang="en-US" altLang="zh-CN" sz="1050" b="0" dirty="0" smtClean="0">
                  <a:solidFill>
                    <a:srgbClr val="B00D00"/>
                  </a:solidFill>
                  <a:latin typeface="Times New Roman" pitchFamily="18" charset="0"/>
                  <a:cs typeface="Times New Roman" pitchFamily="18" charset="0"/>
                </a:rPr>
                <a:t>UNIVERSITY</a:t>
              </a:r>
              <a:endParaRPr lang="zh-CN" altLang="en-US" sz="1050" b="0" dirty="0">
                <a:solidFill>
                  <a:srgbClr val="B00D00"/>
                </a:solidFill>
                <a:latin typeface="Times New Roman" pitchFamily="18" charset="0"/>
                <a:cs typeface="Times New Roman" pitchFamily="18" charset="0"/>
              </a:endParaRPr>
            </a:p>
          </p:txBody>
        </p:sp>
        <p:cxnSp>
          <p:nvCxnSpPr>
            <p:cNvPr id="18" name="直接连接符 17"/>
            <p:cNvCxnSpPr/>
            <p:nvPr userDrawn="1"/>
          </p:nvCxnSpPr>
          <p:spPr>
            <a:xfrm>
              <a:off x="538934" y="6484260"/>
              <a:ext cx="8605066" cy="580"/>
            </a:xfrm>
            <a:prstGeom prst="line">
              <a:avLst/>
            </a:prstGeom>
            <a:ln w="28575">
              <a:solidFill>
                <a:srgbClr val="B00D00"/>
              </a:solidFill>
            </a:ln>
          </p:spPr>
          <p:style>
            <a:lnRef idx="1">
              <a:schemeClr val="accent1"/>
            </a:lnRef>
            <a:fillRef idx="0">
              <a:schemeClr val="accent1"/>
            </a:fillRef>
            <a:effectRef idx="0">
              <a:schemeClr val="accent1"/>
            </a:effectRef>
            <a:fontRef idx="minor">
              <a:schemeClr val="tx1"/>
            </a:fontRef>
          </p:style>
        </p:cxnSp>
      </p:grpSp>
      <p:cxnSp>
        <p:nvCxnSpPr>
          <p:cNvPr id="27" name="直接连接符 26"/>
          <p:cNvCxnSpPr/>
          <p:nvPr userDrawn="1"/>
        </p:nvCxnSpPr>
        <p:spPr>
          <a:xfrm>
            <a:off x="0" y="1159248"/>
            <a:ext cx="9144000" cy="0"/>
          </a:xfrm>
          <a:prstGeom prst="line">
            <a:avLst/>
          </a:prstGeom>
          <a:ln w="1905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70" r:id="rId8"/>
  </p:sldLayoutIdLst>
  <p:transition/>
  <p:timing>
    <p:tnLst>
      <p:par>
        <p:cTn id="1" dur="indefinite" restart="never" nodeType="tmRoot"/>
      </p:par>
    </p:tnLst>
  </p:timing>
  <p:hf hdr="0" ftr="0"/>
  <p:txStyles>
    <p:titleStyle>
      <a:lvl1pPr algn="l" rtl="0" eaLnBrk="1" latinLnBrk="0" hangingPunct="1">
        <a:spcBef>
          <a:spcPct val="0"/>
        </a:spcBef>
        <a:buNone/>
        <a:defRPr kumimoji="0" sz="3200" b="1" kern="1200" baseline="0">
          <a:solidFill>
            <a:schemeClr val="tx2"/>
          </a:solidFill>
          <a:latin typeface="黑体" pitchFamily="49" charset="-122"/>
          <a:ea typeface="黑体" pitchFamily="49" charset="-122"/>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800" b="1" kern="1200" baseline="0">
          <a:solidFill>
            <a:schemeClr val="tx1"/>
          </a:solidFill>
          <a:latin typeface="黑体" pitchFamily="49" charset="-122"/>
          <a:ea typeface="黑体" pitchFamily="49" charset="-122"/>
          <a:cs typeface="+mn-cs"/>
        </a:defRPr>
      </a:lvl1pPr>
      <a:lvl2pPr marL="548640" indent="-228600" algn="l" rtl="0" eaLnBrk="1" latinLnBrk="0" hangingPunct="1">
        <a:spcBef>
          <a:spcPts val="370"/>
        </a:spcBef>
        <a:buClr>
          <a:schemeClr val="accent2"/>
        </a:buClr>
        <a:buSzPct val="85000"/>
        <a:buFont typeface="Wingdings 2"/>
        <a:buChar char=""/>
        <a:defRPr kumimoji="0" sz="2400" kern="1200" baseline="0">
          <a:solidFill>
            <a:schemeClr val="tx1"/>
          </a:solidFill>
          <a:latin typeface="黑体" pitchFamily="49" charset="-122"/>
          <a:ea typeface="黑体" pitchFamily="49" charset="-122"/>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baseline="0">
          <a:solidFill>
            <a:schemeClr val="tx1"/>
          </a:solidFill>
          <a:latin typeface="黑体" pitchFamily="49" charset="-122"/>
          <a:ea typeface="黑体" pitchFamily="49" charset="-122"/>
          <a:cs typeface="+mn-cs"/>
        </a:defRPr>
      </a:lvl3pPr>
      <a:lvl4pPr marL="1097280" indent="-228600" algn="l" rtl="0" eaLnBrk="1" latinLnBrk="0" hangingPunct="1">
        <a:spcBef>
          <a:spcPts val="370"/>
        </a:spcBef>
        <a:buClr>
          <a:schemeClr val="accent3"/>
        </a:buClr>
        <a:buSzPct val="80000"/>
        <a:buFont typeface="Wingdings 2"/>
        <a:buChar char=""/>
        <a:defRPr kumimoji="0" sz="1800" kern="1200" baseline="0">
          <a:solidFill>
            <a:schemeClr val="tx1"/>
          </a:solidFill>
          <a:latin typeface="黑体" pitchFamily="49" charset="-122"/>
          <a:ea typeface="黑体" pitchFamily="49" charset="-122"/>
          <a:cs typeface="+mn-cs"/>
        </a:defRPr>
      </a:lvl4pPr>
      <a:lvl5pPr marL="1371600" indent="-228600" algn="l" rtl="0" eaLnBrk="1" latinLnBrk="0" hangingPunct="1">
        <a:spcBef>
          <a:spcPts val="370"/>
        </a:spcBef>
        <a:buClr>
          <a:schemeClr val="accent3"/>
        </a:buClr>
        <a:buFontTx/>
        <a:buChar char="o"/>
        <a:defRPr kumimoji="0" sz="1800" kern="1200" baseline="0">
          <a:solidFill>
            <a:schemeClr val="tx1"/>
          </a:solidFill>
          <a:latin typeface="黑体" pitchFamily="49" charset="-122"/>
          <a:ea typeface="黑体" pitchFamily="49" charset="-122"/>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3.xml"/><Relationship Id="rId4" Type="http://schemas.openxmlformats.org/officeDocument/2006/relationships/diagramQuickStyle" Target="../diagrams/quickStyle3.xml"/><Relationship Id="rId5" Type="http://schemas.openxmlformats.org/officeDocument/2006/relationships/diagramColors" Target="../diagrams/colors3.xml"/><Relationship Id="rId6" Type="http://schemas.microsoft.com/office/2007/relationships/diagramDrawing" Target="../diagrams/drawing3.xml"/><Relationship Id="rId7" Type="http://schemas.openxmlformats.org/officeDocument/2006/relationships/image" Target="../media/image10.png"/><Relationship Id="rId1" Type="http://schemas.openxmlformats.org/officeDocument/2006/relationships/slideLayout" Target="../slideLayouts/slideLayout2.xml"/><Relationship Id="rId2" Type="http://schemas.openxmlformats.org/officeDocument/2006/relationships/diagramData" Target="../diagrams/data3.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png"/><Relationship Id="rId3" Type="http://schemas.openxmlformats.org/officeDocument/2006/relationships/image" Target="../media/image1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14.png"/><Relationship Id="rId8"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7.xml"/><Relationship Id="rId4" Type="http://schemas.openxmlformats.org/officeDocument/2006/relationships/diagramQuickStyle" Target="../diagrams/quickStyle7.xml"/><Relationship Id="rId5" Type="http://schemas.openxmlformats.org/officeDocument/2006/relationships/diagramColors" Target="../diagrams/colors7.xml"/><Relationship Id="rId6" Type="http://schemas.microsoft.com/office/2007/relationships/diagramDrawing" Target="../diagrams/drawing7.xml"/><Relationship Id="rId7"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diagramData" Target="../diagrams/data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jpe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image" Target="../media/image17.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diagramLayout" Target="../diagrams/layout8.xml"/><Relationship Id="rId4" Type="http://schemas.openxmlformats.org/officeDocument/2006/relationships/diagramQuickStyle" Target="../diagrams/quickStyle8.xml"/><Relationship Id="rId5" Type="http://schemas.openxmlformats.org/officeDocument/2006/relationships/diagramColors" Target="../diagrams/colors8.xml"/><Relationship Id="rId6" Type="http://schemas.microsoft.com/office/2007/relationships/diagramDrawing" Target="../diagrams/drawing8.xml"/><Relationship Id="rId7"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diagramData" Target="../diagrams/data8.xml"/></Relationships>
</file>

<file path=ppt/slides/_rels/slide22.xml.rels><?xml version="1.0" encoding="UTF-8" standalone="yes"?>
<Relationships xmlns="http://schemas.openxmlformats.org/package/2006/relationships"><Relationship Id="rId3" Type="http://schemas.openxmlformats.org/officeDocument/2006/relationships/diagramLayout" Target="../diagrams/layout9.xml"/><Relationship Id="rId4" Type="http://schemas.openxmlformats.org/officeDocument/2006/relationships/diagramQuickStyle" Target="../diagrams/quickStyle9.xml"/><Relationship Id="rId5" Type="http://schemas.openxmlformats.org/officeDocument/2006/relationships/diagramColors" Target="../diagrams/colors9.xml"/><Relationship Id="rId6" Type="http://schemas.microsoft.com/office/2007/relationships/diagramDrawing" Target="../diagrams/drawing9.xml"/><Relationship Id="rId7" Type="http://schemas.openxmlformats.org/officeDocument/2006/relationships/image" Target="../media/image23.png"/><Relationship Id="rId8" Type="http://schemas.openxmlformats.org/officeDocument/2006/relationships/image" Target="../media/image24.png"/><Relationship Id="rId9" Type="http://schemas.openxmlformats.org/officeDocument/2006/relationships/image" Target="../media/image25.png"/><Relationship Id="rId1" Type="http://schemas.openxmlformats.org/officeDocument/2006/relationships/slideLayout" Target="../slideLayouts/slideLayout2.xml"/><Relationship Id="rId2" Type="http://schemas.openxmlformats.org/officeDocument/2006/relationships/diagramData" Target="../diagrams/data9.xml"/></Relationships>
</file>

<file path=ppt/slides/_rels/slide23.xml.rels><?xml version="1.0" encoding="UTF-8" standalone="yes"?>
<Relationships xmlns="http://schemas.openxmlformats.org/package/2006/relationships"><Relationship Id="rId3" Type="http://schemas.openxmlformats.org/officeDocument/2006/relationships/diagramLayout" Target="../diagrams/layout10.xml"/><Relationship Id="rId4" Type="http://schemas.openxmlformats.org/officeDocument/2006/relationships/diagramQuickStyle" Target="../diagrams/quickStyle10.xml"/><Relationship Id="rId5" Type="http://schemas.openxmlformats.org/officeDocument/2006/relationships/diagramColors" Target="../diagrams/colors10.xml"/><Relationship Id="rId6" Type="http://schemas.microsoft.com/office/2007/relationships/diagramDrawing" Target="../diagrams/drawing10.xml"/><Relationship Id="rId7" Type="http://schemas.openxmlformats.org/officeDocument/2006/relationships/image" Target="../media/image26.png"/><Relationship Id="rId8" Type="http://schemas.openxmlformats.org/officeDocument/2006/relationships/image" Target="../media/image27.png"/><Relationship Id="rId1" Type="http://schemas.openxmlformats.org/officeDocument/2006/relationships/slideLayout" Target="../slideLayouts/slideLayout2.xml"/><Relationship Id="rId2" Type="http://schemas.openxmlformats.org/officeDocument/2006/relationships/diagramData" Target="../diagrams/data10.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2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1.tiff"/><Relationship Id="rId3" Type="http://schemas.openxmlformats.org/officeDocument/2006/relationships/image" Target="../media/image32.tiff"/></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4" Type="http://schemas.openxmlformats.org/officeDocument/2006/relationships/image" Target="../media/image35.png"/><Relationship Id="rId5" Type="http://schemas.openxmlformats.org/officeDocument/2006/relationships/image" Target="../media/image36.png"/><Relationship Id="rId6" Type="http://schemas.openxmlformats.org/officeDocument/2006/relationships/image" Target="../media/image37.png"/><Relationship Id="rId1" Type="http://schemas.openxmlformats.org/officeDocument/2006/relationships/slideLayout" Target="../slideLayouts/slideLayout2.xml"/><Relationship Id="rId2"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8.png"/><Relationship Id="rId3" Type="http://schemas.openxmlformats.org/officeDocument/2006/relationships/image" Target="../media/image39.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4" Type="http://schemas.openxmlformats.org/officeDocument/2006/relationships/image" Target="../media/image42.png"/><Relationship Id="rId1" Type="http://schemas.openxmlformats.org/officeDocument/2006/relationships/slideLayout" Target="../slideLayouts/slideLayout2.xml"/><Relationship Id="rId2"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image" Target="../media/image5.jpeg"/><Relationship Id="rId4" Type="http://schemas.openxmlformats.org/officeDocument/2006/relationships/image" Target="../media/image6.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7" Type="http://schemas.openxmlformats.org/officeDocument/2006/relationships/image" Target="../media/image7.png"/><Relationship Id="rId8"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2.xml"/><Relationship Id="rId4" Type="http://schemas.openxmlformats.org/officeDocument/2006/relationships/diagramQuickStyle" Target="../diagrams/quickStyle2.xml"/><Relationship Id="rId5" Type="http://schemas.openxmlformats.org/officeDocument/2006/relationships/diagramColors" Target="../diagrams/colors2.xml"/><Relationship Id="rId6" Type="http://schemas.microsoft.com/office/2007/relationships/diagramDrawing" Target="../diagrams/drawing2.xml"/><Relationship Id="rId7"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295400" y="3200400"/>
            <a:ext cx="6400800" cy="1596752"/>
          </a:xfrm>
        </p:spPr>
        <p:txBody>
          <a:bodyPr>
            <a:noAutofit/>
          </a:bodyPr>
          <a:lstStyle/>
          <a:p>
            <a:r>
              <a:rPr lang="zh-CN" altLang="en-US" sz="2400" dirty="0" smtClean="0"/>
              <a:t>姓名：林泽琦</a:t>
            </a:r>
          </a:p>
          <a:p>
            <a:r>
              <a:rPr lang="zh-CN" altLang="en-US" sz="1800" dirty="0" smtClean="0"/>
              <a:t>学号：</a:t>
            </a:r>
            <a:r>
              <a:rPr lang="en-US" altLang="zh-CN" sz="1800" dirty="0" smtClean="0"/>
              <a:t>1401111333</a:t>
            </a:r>
          </a:p>
          <a:p>
            <a:r>
              <a:rPr lang="zh-CN" altLang="en-US" sz="1800" dirty="0" smtClean="0"/>
              <a:t>导师：张路 教授</a:t>
            </a:r>
            <a:endParaRPr lang="en-US" altLang="zh-CN" sz="1800" dirty="0" smtClean="0"/>
          </a:p>
          <a:p>
            <a:r>
              <a:rPr lang="zh-CN" altLang="en-US" sz="1800" dirty="0" smtClean="0"/>
              <a:t>协助指导老师：谢冰 教授</a:t>
            </a:r>
            <a:endParaRPr lang="en-US" altLang="zh-CN" sz="1800" dirty="0" smtClean="0"/>
          </a:p>
          <a:p>
            <a:endParaRPr lang="en-US" altLang="zh-CN" sz="1800" dirty="0" smtClean="0"/>
          </a:p>
          <a:p>
            <a:r>
              <a:rPr lang="zh-CN" altLang="en-US" sz="1800" dirty="0" smtClean="0"/>
              <a:t>北京大学信息科学技术学院软件工程研究所</a:t>
            </a:r>
          </a:p>
          <a:p>
            <a:r>
              <a:rPr lang="en-US" altLang="zh-CN" sz="1800" dirty="0" smtClean="0"/>
              <a:t>2017 </a:t>
            </a:r>
            <a:r>
              <a:rPr lang="zh-CN" altLang="en-US" sz="1800" dirty="0" smtClean="0"/>
              <a:t>年 </a:t>
            </a:r>
            <a:r>
              <a:rPr lang="en-US" altLang="zh-CN" sz="1800" dirty="0" smtClean="0"/>
              <a:t>4 </a:t>
            </a:r>
            <a:r>
              <a:rPr lang="zh-CN" altLang="en-US" sz="1800" dirty="0" smtClean="0"/>
              <a:t>月</a:t>
            </a:r>
          </a:p>
        </p:txBody>
      </p:sp>
      <p:sp>
        <p:nvSpPr>
          <p:cNvPr id="2" name="标题 1"/>
          <p:cNvSpPr>
            <a:spLocks noGrp="1"/>
          </p:cNvSpPr>
          <p:nvPr>
            <p:ph type="ctrTitle"/>
          </p:nvPr>
        </p:nvSpPr>
        <p:spPr>
          <a:xfrm>
            <a:off x="179512" y="1505930"/>
            <a:ext cx="8784976" cy="1470025"/>
          </a:xfrm>
        </p:spPr>
        <p:txBody>
          <a:bodyPr>
            <a:normAutofit/>
          </a:bodyPr>
          <a:lstStyle/>
          <a:p>
            <a:r>
              <a:rPr lang="zh-CN" altLang="en-US" sz="4000" b="1" dirty="0" smtClean="0">
                <a:latin typeface="Comic Sans MS" pitchFamily="66" charset="0"/>
              </a:rPr>
              <a:t>北京大学博士研究生</a:t>
            </a:r>
            <a:br>
              <a:rPr lang="zh-CN" altLang="en-US" sz="4000" b="1" dirty="0" smtClean="0">
                <a:latin typeface="Comic Sans MS" pitchFamily="66" charset="0"/>
              </a:rPr>
            </a:br>
            <a:r>
              <a:rPr lang="zh-CN" altLang="en-US" sz="4000" b="1" dirty="0" smtClean="0">
                <a:latin typeface="Comic Sans MS" pitchFamily="66" charset="0"/>
              </a:rPr>
              <a:t>综合考试报告</a:t>
            </a:r>
            <a:endParaRPr lang="zh-CN" altLang="en-US" sz="4000" b="1" dirty="0">
              <a:solidFill>
                <a:schemeClr val="tx1"/>
              </a:solidFill>
              <a:latin typeface="Comic Sans MS" pitchFamily="66" charset="0"/>
            </a:endParaRP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特征定位技术</a:t>
            </a:r>
            <a:endParaRPr lang="zh-CN" altLang="en-US" dirty="0"/>
          </a:p>
        </p:txBody>
      </p:sp>
      <p:sp>
        <p:nvSpPr>
          <p:cNvPr id="3" name="内容占位符 2"/>
          <p:cNvSpPr>
            <a:spLocks noGrp="1"/>
          </p:cNvSpPr>
          <p:nvPr>
            <p:ph sz="quarter" idx="1"/>
          </p:nvPr>
        </p:nvSpPr>
        <p:spPr>
          <a:xfrm>
            <a:off x="251520" y="1714796"/>
            <a:ext cx="8640960" cy="4666531"/>
          </a:xfrm>
        </p:spPr>
        <p:txBody>
          <a:bodyPr/>
          <a:lstStyle/>
          <a:p>
            <a:r>
              <a:rPr lang="zh-CN" altLang="en-US" dirty="0"/>
              <a:t>文本</a:t>
            </a:r>
            <a:r>
              <a:rPr lang="zh-CN" altLang="en-US" dirty="0" smtClean="0"/>
              <a:t>特征定位技术</a:t>
            </a:r>
            <a:endParaRPr lang="en-US" altLang="zh-CN" dirty="0" smtClean="0"/>
          </a:p>
          <a:p>
            <a:pPr marL="777240" lvl="1" indent="-457200">
              <a:buFont typeface="+mj-lt"/>
              <a:buAutoNum type="arabicPeriod"/>
            </a:pPr>
            <a:r>
              <a:rPr lang="zh-CN" altLang="en-US" dirty="0" smtClean="0"/>
              <a:t>构造</a:t>
            </a:r>
            <a:r>
              <a:rPr lang="zh-CN" altLang="en-US" dirty="0" smtClean="0">
                <a:solidFill>
                  <a:srgbClr val="FF0000"/>
                </a:solidFill>
              </a:rPr>
              <a:t>查询语句</a:t>
            </a:r>
            <a:r>
              <a:rPr lang="zh-CN" altLang="en-US" dirty="0" smtClean="0"/>
              <a:t>以描述特征</a:t>
            </a:r>
            <a:endParaRPr lang="en-US" altLang="zh-CN" dirty="0" smtClean="0"/>
          </a:p>
          <a:p>
            <a:pPr marL="777240" lvl="1" indent="-457200">
              <a:buFont typeface="+mj-lt"/>
              <a:buAutoNum type="arabicPeriod"/>
            </a:pPr>
            <a:r>
              <a:rPr lang="zh-CN" altLang="en-US" dirty="0" smtClean="0"/>
              <a:t>分析代码段与查询语句的</a:t>
            </a:r>
            <a:r>
              <a:rPr lang="zh-CN" altLang="en-US" dirty="0" smtClean="0">
                <a:solidFill>
                  <a:srgbClr val="FF0000"/>
                </a:solidFill>
              </a:rPr>
              <a:t>文本关联程度</a:t>
            </a:r>
            <a:r>
              <a:rPr lang="zh-CN" altLang="en-US" dirty="0" smtClean="0"/>
              <a:t>，并进行排序</a:t>
            </a:r>
            <a:endParaRPr lang="en-US" altLang="zh-CN" dirty="0" smtClean="0"/>
          </a:p>
          <a:p>
            <a:pPr lvl="2"/>
            <a:r>
              <a:rPr lang="en-US" altLang="zh-CN" dirty="0" smtClean="0">
                <a:solidFill>
                  <a:srgbClr val="FF0000"/>
                </a:solidFill>
                <a:cs typeface="Arial" panose="020B0604020202020204" pitchFamily="34" charset="0"/>
              </a:rPr>
              <a:t>LSI</a:t>
            </a:r>
            <a:r>
              <a:rPr lang="en-US" altLang="zh-CN" dirty="0" smtClean="0">
                <a:cs typeface="Arial" panose="020B0604020202020204" pitchFamily="34" charset="0"/>
              </a:rPr>
              <a:t> [Marcus 04], </a:t>
            </a:r>
            <a:r>
              <a:rPr lang="en-US" altLang="zh-CN" dirty="0" smtClean="0">
                <a:solidFill>
                  <a:srgbClr val="FF0000"/>
                </a:solidFill>
                <a:cs typeface="Arial" panose="020B0604020202020204" pitchFamily="34" charset="0"/>
              </a:rPr>
              <a:t>LDA</a:t>
            </a:r>
            <a:r>
              <a:rPr lang="en-US" altLang="zh-CN" dirty="0" smtClean="0">
                <a:cs typeface="Arial" panose="020B0604020202020204" pitchFamily="34" charset="0"/>
              </a:rPr>
              <a:t> </a:t>
            </a:r>
            <a:r>
              <a:rPr lang="en-US" altLang="zh-CN" dirty="0">
                <a:cs typeface="Arial" panose="020B0604020202020204" pitchFamily="34" charset="0"/>
              </a:rPr>
              <a:t>[Asuncion </a:t>
            </a:r>
            <a:r>
              <a:rPr lang="en-US" altLang="zh-CN" dirty="0" smtClean="0">
                <a:cs typeface="Arial" panose="020B0604020202020204" pitchFamily="34" charset="0"/>
              </a:rPr>
              <a:t>10], </a:t>
            </a:r>
            <a:r>
              <a:rPr lang="zh-CN" altLang="en-US" dirty="0" smtClean="0">
                <a:solidFill>
                  <a:srgbClr val="FF0000"/>
                </a:solidFill>
                <a:cs typeface="Arial" panose="020B0604020202020204" pitchFamily="34" charset="0"/>
              </a:rPr>
              <a:t>动宾短语</a:t>
            </a:r>
            <a:r>
              <a:rPr lang="zh-CN" altLang="en-US" dirty="0" smtClean="0">
                <a:cs typeface="Arial" panose="020B0604020202020204" pitchFamily="34" charset="0"/>
              </a:rPr>
              <a:t> </a:t>
            </a:r>
            <a:r>
              <a:rPr lang="en-US" altLang="zh-CN" dirty="0" smtClean="0">
                <a:cs typeface="Arial" panose="020B0604020202020204" pitchFamily="34" charset="0"/>
              </a:rPr>
              <a:t>[</a:t>
            </a:r>
            <a:r>
              <a:rPr lang="en-US" altLang="zh-CN" dirty="0">
                <a:cs typeface="Arial" panose="020B0604020202020204" pitchFamily="34" charset="0"/>
              </a:rPr>
              <a:t>Shepherd </a:t>
            </a:r>
            <a:r>
              <a:rPr lang="en-US" altLang="zh-CN" dirty="0" smtClean="0">
                <a:cs typeface="Arial" panose="020B0604020202020204" pitchFamily="34" charset="0"/>
              </a:rPr>
              <a:t>06]</a:t>
            </a:r>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10</a:t>
            </a:fld>
            <a:endParaRPr lang="zh-CN" altLang="en-US" dirty="0"/>
          </a:p>
        </p:txBody>
      </p:sp>
      <p:graphicFrame>
        <p:nvGraphicFramePr>
          <p:cNvPr id="11" name="内容占位符 4"/>
          <p:cNvGraphicFramePr>
            <a:graphicFrameLocks/>
          </p:cNvGraphicFramePr>
          <p:nvPr>
            <p:extLst>
              <p:ext uri="{D42A27DB-BD31-4B8C-83A1-F6EECF244321}">
                <p14:modId xmlns:p14="http://schemas.microsoft.com/office/powerpoint/2010/main" val="120517462"/>
              </p:ext>
            </p:extLst>
          </p:nvPr>
        </p:nvGraphicFramePr>
        <p:xfrm>
          <a:off x="251520" y="1282748"/>
          <a:ext cx="6552728" cy="28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5" name="文本框 4"/>
          <p:cNvSpPr txBox="1"/>
          <p:nvPr/>
        </p:nvSpPr>
        <p:spPr>
          <a:xfrm>
            <a:off x="251520" y="3724895"/>
            <a:ext cx="2762295" cy="646331"/>
          </a:xfrm>
          <a:prstGeom prst="rect">
            <a:avLst/>
          </a:prstGeom>
          <a:noFill/>
          <a:ln>
            <a:solidFill>
              <a:schemeClr val="tx1"/>
            </a:solidFill>
          </a:ln>
        </p:spPr>
        <p:txBody>
          <a:bodyPr wrap="none" rtlCol="0">
            <a:spAutoFit/>
          </a:bodyPr>
          <a:lstStyle/>
          <a:p>
            <a:r>
              <a:rPr lang="zh-CN" altLang="en-US" dirty="0" smtClean="0">
                <a:latin typeface="黑体" panose="02010609060101010101" pitchFamily="49" charset="-122"/>
                <a:ea typeface="黑体" panose="02010609060101010101" pitchFamily="49" charset="-122"/>
              </a:rPr>
              <a:t>查询语句：</a:t>
            </a:r>
            <a:endParaRPr lang="en-US" altLang="zh-CN" dirty="0" smtClean="0">
              <a:latin typeface="黑体" panose="02010609060101010101" pitchFamily="49" charset="-122"/>
              <a:ea typeface="黑体" panose="02010609060101010101" pitchFamily="49" charset="-122"/>
            </a:endParaRPr>
          </a:p>
          <a:p>
            <a:r>
              <a:rPr lang="en-US" altLang="zh-CN" b="1" i="1" dirty="0" smtClean="0">
                <a:solidFill>
                  <a:srgbClr val="0000FF"/>
                </a:solidFill>
                <a:latin typeface="Arial" panose="020B0604020202020204" pitchFamily="34" charset="0"/>
                <a:ea typeface="黑体" panose="02010609060101010101" pitchFamily="49" charset="-122"/>
                <a:cs typeface="Arial" panose="020B0604020202020204" pitchFamily="34" charset="0"/>
              </a:rPr>
              <a:t>search document name</a:t>
            </a:r>
            <a:endParaRPr lang="zh-CN" altLang="en-US" b="1" i="1" dirty="0">
              <a:solidFill>
                <a:srgbClr val="0000FF"/>
              </a:solidFill>
              <a:latin typeface="Arial" panose="020B0604020202020204" pitchFamily="34" charset="0"/>
              <a:ea typeface="黑体" panose="02010609060101010101" pitchFamily="49" charset="-122"/>
              <a:cs typeface="Arial" panose="020B0604020202020204" pitchFamily="34" charset="0"/>
            </a:endParaRPr>
          </a:p>
        </p:txBody>
      </p:sp>
      <p:pic>
        <p:nvPicPr>
          <p:cNvPr id="6" name="图片 5"/>
          <p:cNvPicPr>
            <a:picLocks noChangeAspect="1"/>
          </p:cNvPicPr>
          <p:nvPr/>
        </p:nvPicPr>
        <p:blipFill>
          <a:blip r:embed="rId7"/>
          <a:stretch>
            <a:fillRect/>
          </a:stretch>
        </p:blipFill>
        <p:spPr>
          <a:xfrm>
            <a:off x="4139952" y="3501008"/>
            <a:ext cx="4465071" cy="2565041"/>
          </a:xfrm>
          <a:prstGeom prst="rect">
            <a:avLst/>
          </a:prstGeom>
        </p:spPr>
      </p:pic>
      <p:sp>
        <p:nvSpPr>
          <p:cNvPr id="7" name="文本框 6"/>
          <p:cNvSpPr txBox="1"/>
          <p:nvPr/>
        </p:nvSpPr>
        <p:spPr>
          <a:xfrm>
            <a:off x="5319153" y="6041837"/>
            <a:ext cx="2106667"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与特征相关的代码</a:t>
            </a:r>
            <a:endParaRPr lang="zh-CN" altLang="en-US" dirty="0">
              <a:latin typeface="黑体" panose="02010609060101010101" pitchFamily="49" charset="-122"/>
              <a:ea typeface="黑体" panose="02010609060101010101" pitchFamily="49" charset="-122"/>
            </a:endParaRPr>
          </a:p>
        </p:txBody>
      </p:sp>
      <p:sp>
        <p:nvSpPr>
          <p:cNvPr id="8" name="右箭头 7"/>
          <p:cNvSpPr/>
          <p:nvPr/>
        </p:nvSpPr>
        <p:spPr>
          <a:xfrm>
            <a:off x="3167844" y="3796032"/>
            <a:ext cx="720080" cy="504056"/>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77246991"/>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特征定位技术</a:t>
            </a:r>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11</a:t>
            </a:fld>
            <a:endParaRPr lang="zh-CN" altLang="en-US" dirty="0"/>
          </a:p>
        </p:txBody>
      </p:sp>
      <p:graphicFrame>
        <p:nvGraphicFramePr>
          <p:cNvPr id="11" name="内容占位符 4"/>
          <p:cNvGraphicFramePr>
            <a:graphicFrameLocks/>
          </p:cNvGraphicFramePr>
          <p:nvPr>
            <p:extLst>
              <p:ext uri="{D42A27DB-BD31-4B8C-83A1-F6EECF244321}">
                <p14:modId xmlns:p14="http://schemas.microsoft.com/office/powerpoint/2010/main" val="3508049057"/>
              </p:ext>
            </p:extLst>
          </p:nvPr>
        </p:nvGraphicFramePr>
        <p:xfrm>
          <a:off x="251520" y="1282748"/>
          <a:ext cx="6552728" cy="28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10" name="表格 9"/>
          <p:cNvGraphicFramePr>
            <a:graphicFrameLocks noGrp="1"/>
          </p:cNvGraphicFramePr>
          <p:nvPr>
            <p:extLst>
              <p:ext uri="{D42A27DB-BD31-4B8C-83A1-F6EECF244321}">
                <p14:modId xmlns:p14="http://schemas.microsoft.com/office/powerpoint/2010/main" val="2207334361"/>
              </p:ext>
            </p:extLst>
          </p:nvPr>
        </p:nvGraphicFramePr>
        <p:xfrm>
          <a:off x="1007604" y="2132856"/>
          <a:ext cx="7128792" cy="3708400"/>
        </p:xfrm>
        <a:graphic>
          <a:graphicData uri="http://schemas.openxmlformats.org/drawingml/2006/table">
            <a:tbl>
              <a:tblPr firstRow="1" bandRow="1">
                <a:tableStyleId>{2D5ABB26-0587-4C30-8999-92F81FD0307C}</a:tableStyleId>
              </a:tblPr>
              <a:tblGrid>
                <a:gridCol w="2112847">
                  <a:extLst>
                    <a:ext uri="{9D8B030D-6E8A-4147-A177-3AD203B41FA5}">
                      <a16:colId xmlns:a16="http://schemas.microsoft.com/office/drawing/2014/main" xmlns="" val="2768970249"/>
                    </a:ext>
                  </a:extLst>
                </a:gridCol>
                <a:gridCol w="5015945">
                  <a:extLst>
                    <a:ext uri="{9D8B030D-6E8A-4147-A177-3AD203B41FA5}">
                      <a16:colId xmlns:a16="http://schemas.microsoft.com/office/drawing/2014/main" xmlns="" val="160322611"/>
                    </a:ext>
                  </a:extLst>
                </a:gridCol>
              </a:tblGrid>
              <a:tr h="370840">
                <a:tc>
                  <a:txBody>
                    <a:bodyPr/>
                    <a:lstStyle/>
                    <a:p>
                      <a:pPr algn="ctr"/>
                      <a:r>
                        <a:rPr lang="zh-CN" altLang="en-US" b="1" dirty="0" smtClean="0">
                          <a:latin typeface="黑体" panose="02010609060101010101" pitchFamily="49" charset="-122"/>
                          <a:ea typeface="黑体" panose="02010609060101010101" pitchFamily="49" charset="-122"/>
                        </a:rPr>
                        <a:t>类别</a:t>
                      </a:r>
                      <a:endParaRPr lang="zh-CN" altLang="en-US" b="1"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tc>
                  <a:txBody>
                    <a:bodyPr/>
                    <a:lstStyle/>
                    <a:p>
                      <a:pPr algn="ctr"/>
                      <a:r>
                        <a:rPr lang="zh-CN" altLang="en-US" b="1" dirty="0" smtClean="0">
                          <a:latin typeface="黑体" panose="02010609060101010101" pitchFamily="49" charset="-122"/>
                          <a:ea typeface="黑体" panose="02010609060101010101" pitchFamily="49" charset="-122"/>
                        </a:rPr>
                        <a:t>代表性工作</a:t>
                      </a:r>
                      <a:endParaRPr lang="zh-CN" altLang="en-US" b="1"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schemeClr>
                    </a:solidFill>
                  </a:tcPr>
                </a:tc>
                <a:extLst>
                  <a:ext uri="{0D108BD9-81ED-4DB2-BD59-A6C34878D82A}">
                    <a16:rowId xmlns:a16="http://schemas.microsoft.com/office/drawing/2014/main" xmlns="" val="1830516238"/>
                  </a:ext>
                </a:extLst>
              </a:tr>
              <a:tr h="370840">
                <a:tc rowSpan="3">
                  <a:txBody>
                    <a:bodyPr/>
                    <a:lstStyle/>
                    <a:p>
                      <a:pPr algn="ctr"/>
                      <a:r>
                        <a:rPr lang="zh-CN" altLang="en-US" dirty="0" smtClean="0">
                          <a:latin typeface="黑体" panose="02010609060101010101" pitchFamily="49" charset="-122"/>
                          <a:ea typeface="黑体" panose="02010609060101010101" pitchFamily="49" charset="-122"/>
                        </a:rPr>
                        <a:t>静态</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动态</a:t>
                      </a:r>
                      <a:endParaRPr lang="zh-CN" altLang="en-US"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smtClean="0">
                          <a:latin typeface="Arial" panose="020B0604020202020204" pitchFamily="34" charset="0"/>
                          <a:ea typeface="黑体" panose="02010609060101010101" pitchFamily="49" charset="-122"/>
                          <a:cs typeface="Arial" panose="020B0604020202020204" pitchFamily="34" charset="0"/>
                        </a:rPr>
                        <a:t>[</a:t>
                      </a:r>
                      <a:r>
                        <a:rPr lang="en-US" altLang="zh-CN" sz="1800" dirty="0" err="1" smtClean="0">
                          <a:latin typeface="Arial" panose="020B0604020202020204" pitchFamily="34" charset="0"/>
                          <a:ea typeface="黑体" panose="02010609060101010101" pitchFamily="49" charset="-122"/>
                          <a:cs typeface="Arial" panose="020B0604020202020204" pitchFamily="34" charset="0"/>
                        </a:rPr>
                        <a:t>Eisenbarth</a:t>
                      </a:r>
                      <a:r>
                        <a:rPr lang="en-US" altLang="zh-CN" sz="1800" dirty="0" smtClean="0">
                          <a:latin typeface="Arial" panose="020B0604020202020204" pitchFamily="34" charset="0"/>
                          <a:ea typeface="黑体" panose="02010609060101010101" pitchFamily="49" charset="-122"/>
                          <a:cs typeface="Arial" panose="020B0604020202020204" pitchFamily="34" charset="0"/>
                        </a:rPr>
                        <a:t> 01]  [</a:t>
                      </a:r>
                      <a:r>
                        <a:rPr lang="en-US" altLang="zh-CN" sz="1800" dirty="0" err="1" smtClean="0">
                          <a:latin typeface="Arial" panose="020B0604020202020204" pitchFamily="34" charset="0"/>
                          <a:ea typeface="黑体" panose="02010609060101010101" pitchFamily="49" charset="-122"/>
                          <a:cs typeface="Arial" panose="020B0604020202020204" pitchFamily="34" charset="0"/>
                        </a:rPr>
                        <a:t>Eisenbarth</a:t>
                      </a:r>
                      <a:r>
                        <a:rPr lang="en-US" altLang="zh-CN" sz="1800" dirty="0" smtClean="0">
                          <a:latin typeface="Arial" panose="020B0604020202020204" pitchFamily="34" charset="0"/>
                          <a:ea typeface="黑体" panose="02010609060101010101" pitchFamily="49" charset="-122"/>
                          <a:cs typeface="Arial" panose="020B0604020202020204" pitchFamily="34" charset="0"/>
                        </a:rPr>
                        <a:t> 03]  [</a:t>
                      </a:r>
                      <a:r>
                        <a:rPr lang="en-US" altLang="zh-CN" sz="1800" dirty="0" err="1" smtClean="0">
                          <a:latin typeface="Arial" panose="020B0604020202020204" pitchFamily="34" charset="0"/>
                          <a:ea typeface="黑体" panose="02010609060101010101" pitchFamily="49" charset="-122"/>
                          <a:cs typeface="Arial" panose="020B0604020202020204" pitchFamily="34" charset="0"/>
                        </a:rPr>
                        <a:t>Koschke</a:t>
                      </a:r>
                      <a:r>
                        <a:rPr lang="en-US" altLang="zh-CN" sz="1800" dirty="0" smtClean="0">
                          <a:latin typeface="Arial" panose="020B0604020202020204" pitchFamily="34" charset="0"/>
                          <a:ea typeface="黑体" panose="02010609060101010101" pitchFamily="49" charset="-122"/>
                          <a:cs typeface="Arial" panose="020B0604020202020204" pitchFamily="34" charset="0"/>
                        </a:rPr>
                        <a:t> 05]</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4998347"/>
                  </a:ext>
                </a:extLst>
              </a:tr>
              <a:tr h="370840">
                <a:tc vMerge="1">
                  <a:txBody>
                    <a:bodyPr/>
                    <a:lstStyle/>
                    <a:p>
                      <a:endParaRPr lang="zh-CN" altLang="en-US" dirty="0"/>
                    </a:p>
                  </a:txBody>
                  <a:tcPr>
                    <a:lnL w="12700" cap="flat" cmpd="sng" algn="ctr">
                      <a:noFill/>
                      <a:prstDash val="solid"/>
                      <a:round/>
                      <a:headEnd type="none" w="med" len="med"/>
                      <a:tailEnd type="none" w="med" len="med"/>
                    </a:lnL>
                  </a:tcPr>
                </a:tc>
                <a:tc>
                  <a:txBody>
                    <a:bodyPr/>
                    <a:lstStyle/>
                    <a:p>
                      <a:pPr algn="ctr"/>
                      <a:r>
                        <a:rPr lang="en-US" altLang="zh-CN" sz="1800" dirty="0" smtClean="0">
                          <a:latin typeface="Arial" panose="020B0604020202020204" pitchFamily="34" charset="0"/>
                          <a:ea typeface="黑体" panose="02010609060101010101" pitchFamily="49" charset="-122"/>
                          <a:cs typeface="Arial" panose="020B0604020202020204" pitchFamily="34" charset="0"/>
                        </a:rPr>
                        <a:t>[</a:t>
                      </a:r>
                      <a:r>
                        <a:rPr lang="en-US" altLang="zh-CN" sz="1800" dirty="0" err="1" smtClean="0">
                          <a:latin typeface="Arial" panose="020B0604020202020204" pitchFamily="34" charset="0"/>
                          <a:ea typeface="黑体" panose="02010609060101010101" pitchFamily="49" charset="-122"/>
                          <a:cs typeface="Arial" panose="020B0604020202020204" pitchFamily="34" charset="0"/>
                        </a:rPr>
                        <a:t>Antoniol</a:t>
                      </a:r>
                      <a:r>
                        <a:rPr lang="en-US" altLang="zh-CN" sz="1800" dirty="0" smtClean="0">
                          <a:latin typeface="Arial" panose="020B0604020202020204" pitchFamily="34" charset="0"/>
                          <a:ea typeface="黑体" panose="02010609060101010101" pitchFamily="49" charset="-122"/>
                          <a:cs typeface="Arial" panose="020B0604020202020204" pitchFamily="34" charset="0"/>
                        </a:rPr>
                        <a:t> 05]  [</a:t>
                      </a:r>
                      <a:r>
                        <a:rPr lang="en-US" altLang="zh-CN" sz="1800" dirty="0" err="1" smtClean="0">
                          <a:latin typeface="Arial" panose="020B0604020202020204" pitchFamily="34" charset="0"/>
                          <a:ea typeface="黑体" panose="02010609060101010101" pitchFamily="49" charset="-122"/>
                          <a:cs typeface="Arial" panose="020B0604020202020204" pitchFamily="34" charset="0"/>
                        </a:rPr>
                        <a:t>Antoniol</a:t>
                      </a:r>
                      <a:r>
                        <a:rPr lang="en-US" altLang="zh-CN" sz="1800" dirty="0" smtClean="0">
                          <a:latin typeface="Arial" panose="020B0604020202020204" pitchFamily="34" charset="0"/>
                          <a:ea typeface="黑体" panose="02010609060101010101" pitchFamily="49" charset="-122"/>
                          <a:cs typeface="Arial" panose="020B0604020202020204" pitchFamily="34" charset="0"/>
                        </a:rPr>
                        <a:t> 06]  [</a:t>
                      </a:r>
                      <a:r>
                        <a:rPr lang="en-US" altLang="zh-CN" sz="1800" dirty="0" err="1" smtClean="0">
                          <a:latin typeface="Arial" panose="020B0604020202020204" pitchFamily="34" charset="0"/>
                          <a:ea typeface="黑体" panose="02010609060101010101" pitchFamily="49" charset="-122"/>
                          <a:cs typeface="Arial" panose="020B0604020202020204" pitchFamily="34" charset="0"/>
                        </a:rPr>
                        <a:t>Rohatgi</a:t>
                      </a:r>
                      <a:r>
                        <a:rPr lang="en-US" altLang="zh-CN" sz="1800" dirty="0" smtClean="0">
                          <a:latin typeface="Arial" panose="020B0604020202020204" pitchFamily="34" charset="0"/>
                          <a:ea typeface="黑体" panose="02010609060101010101" pitchFamily="49" charset="-122"/>
                          <a:cs typeface="Arial" panose="020B0604020202020204" pitchFamily="34" charset="0"/>
                        </a:rPr>
                        <a:t> 07]</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3903077115"/>
                  </a:ext>
                </a:extLst>
              </a:tr>
              <a:tr h="370840">
                <a:tc vMerge="1">
                  <a:txBody>
                    <a:bodyPr/>
                    <a:lstStyle/>
                    <a:p>
                      <a:endParaRPr lang="zh-CN" altLang="en-US" dirty="0"/>
                    </a:p>
                  </a:txBody>
                  <a:tcPr>
                    <a:lnL w="12700" cap="flat" cmpd="sng" algn="ctr">
                      <a:noFill/>
                      <a:prstDash val="solid"/>
                      <a:round/>
                      <a:headEnd type="none" w="med" len="med"/>
                      <a:tailEnd type="none" w="med" len="med"/>
                    </a:lnL>
                  </a:tcPr>
                </a:tc>
                <a:tc>
                  <a:txBody>
                    <a:bodyPr/>
                    <a:lstStyle/>
                    <a:p>
                      <a:pPr algn="ctr"/>
                      <a:r>
                        <a:rPr lang="en-US" altLang="zh-CN" sz="1800" dirty="0" smtClean="0">
                          <a:latin typeface="Arial" panose="020B0604020202020204" pitchFamily="34" charset="0"/>
                          <a:ea typeface="黑体" panose="02010609060101010101" pitchFamily="49" charset="-122"/>
                          <a:cs typeface="Arial" panose="020B0604020202020204" pitchFamily="34" charset="0"/>
                        </a:rPr>
                        <a:t>[</a:t>
                      </a:r>
                      <a:r>
                        <a:rPr lang="en-US" altLang="zh-CN" sz="1800" dirty="0" err="1" smtClean="0">
                          <a:latin typeface="Arial" panose="020B0604020202020204" pitchFamily="34" charset="0"/>
                          <a:ea typeface="黑体" panose="02010609060101010101" pitchFamily="49" charset="-122"/>
                          <a:cs typeface="Arial" panose="020B0604020202020204" pitchFamily="34" charset="0"/>
                        </a:rPr>
                        <a:t>Rohatgi</a:t>
                      </a:r>
                      <a:r>
                        <a:rPr lang="en-US" altLang="zh-CN" sz="1800" dirty="0" smtClean="0">
                          <a:latin typeface="Arial" panose="020B0604020202020204" pitchFamily="34" charset="0"/>
                          <a:ea typeface="黑体" panose="02010609060101010101" pitchFamily="49" charset="-122"/>
                          <a:cs typeface="Arial" panose="020B0604020202020204" pitchFamily="34" charset="0"/>
                        </a:rPr>
                        <a:t> 08]  [</a:t>
                      </a:r>
                      <a:r>
                        <a:rPr lang="en-US" altLang="zh-CN" sz="1800" dirty="0" err="1" smtClean="0">
                          <a:latin typeface="Arial" panose="020B0604020202020204" pitchFamily="34" charset="0"/>
                          <a:ea typeface="黑体" panose="02010609060101010101" pitchFamily="49" charset="-122"/>
                          <a:cs typeface="Arial" panose="020B0604020202020204" pitchFamily="34" charset="0"/>
                        </a:rPr>
                        <a:t>Rohatgi</a:t>
                      </a:r>
                      <a:r>
                        <a:rPr lang="en-US" altLang="zh-CN" sz="1800" dirty="0" smtClean="0">
                          <a:latin typeface="Arial" panose="020B0604020202020204" pitchFamily="34" charset="0"/>
                          <a:ea typeface="黑体" panose="02010609060101010101" pitchFamily="49" charset="-122"/>
                          <a:cs typeface="Arial" panose="020B0604020202020204" pitchFamily="34" charset="0"/>
                        </a:rPr>
                        <a:t> 09]  [Walkinshaw 07]</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267851374"/>
                  </a:ext>
                </a:extLst>
              </a:tr>
              <a:tr h="370840">
                <a:tc rowSpan="3">
                  <a:txBody>
                    <a:bodyPr/>
                    <a:lstStyle/>
                    <a:p>
                      <a:pPr algn="ctr"/>
                      <a:r>
                        <a:rPr lang="zh-CN" altLang="en-US" dirty="0" smtClean="0">
                          <a:latin typeface="黑体" panose="02010609060101010101" pitchFamily="49" charset="-122"/>
                          <a:ea typeface="黑体" panose="02010609060101010101" pitchFamily="49" charset="-122"/>
                        </a:rPr>
                        <a:t>静态</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文本</a:t>
                      </a:r>
                      <a:endParaRPr lang="zh-CN" altLang="en-US"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smtClean="0">
                          <a:latin typeface="Arial" panose="020B0604020202020204" pitchFamily="34" charset="0"/>
                          <a:ea typeface="黑体" panose="02010609060101010101" pitchFamily="49" charset="-122"/>
                          <a:cs typeface="Arial" panose="020B0604020202020204" pitchFamily="34" charset="0"/>
                        </a:rPr>
                        <a:t>[Zhao</a:t>
                      </a:r>
                      <a:r>
                        <a:rPr lang="en-US" altLang="zh-CN" sz="1800" baseline="0" dirty="0" smtClean="0">
                          <a:latin typeface="Arial" panose="020B0604020202020204" pitchFamily="34" charset="0"/>
                          <a:ea typeface="黑体" panose="02010609060101010101" pitchFamily="49" charset="-122"/>
                          <a:cs typeface="Arial" panose="020B0604020202020204" pitchFamily="34" charset="0"/>
                        </a:rPr>
                        <a:t> 04]  [Zhao 06]  [Hill 07]</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438392984"/>
                  </a:ext>
                </a:extLst>
              </a:tr>
              <a:tr h="370840">
                <a:tc vMerge="1">
                  <a:txBody>
                    <a:bodyPr/>
                    <a:lstStyle/>
                    <a:p>
                      <a:endParaRPr lang="zh-CN" altLang="en-US" dirty="0"/>
                    </a:p>
                  </a:txBody>
                  <a:tcPr>
                    <a:lnL w="12700" cap="flat" cmpd="sng" algn="ctr">
                      <a:noFill/>
                      <a:prstDash val="solid"/>
                      <a:round/>
                      <a:headEnd type="none" w="med" len="med"/>
                      <a:tailEnd type="none" w="med" len="med"/>
                    </a:lnL>
                  </a:tcPr>
                </a:tc>
                <a:tc>
                  <a:txBody>
                    <a:bodyPr/>
                    <a:lstStyle/>
                    <a:p>
                      <a:pPr algn="ctr"/>
                      <a:r>
                        <a:rPr lang="en-US" altLang="zh-CN" sz="1800" dirty="0" smtClean="0">
                          <a:latin typeface="Arial" panose="020B0604020202020204" pitchFamily="34" charset="0"/>
                          <a:ea typeface="黑体" panose="02010609060101010101" pitchFamily="49" charset="-122"/>
                          <a:cs typeface="Arial" panose="020B0604020202020204" pitchFamily="34" charset="0"/>
                        </a:rPr>
                        <a:t>[Shao</a:t>
                      </a:r>
                      <a:r>
                        <a:rPr lang="en-US" altLang="zh-CN" sz="1800" baseline="0" dirty="0" smtClean="0">
                          <a:latin typeface="Arial" panose="020B0604020202020204" pitchFamily="34" charset="0"/>
                          <a:ea typeface="黑体" panose="02010609060101010101" pitchFamily="49" charset="-122"/>
                          <a:cs typeface="Arial" panose="020B0604020202020204" pitchFamily="34" charset="0"/>
                        </a:rPr>
                        <a:t> 09]  [</a:t>
                      </a:r>
                      <a:r>
                        <a:rPr lang="en-US" altLang="zh-CN" sz="1800" baseline="0" dirty="0" err="1" smtClean="0">
                          <a:latin typeface="Arial" panose="020B0604020202020204" pitchFamily="34" charset="0"/>
                          <a:ea typeface="黑体" panose="02010609060101010101" pitchFamily="49" charset="-122"/>
                          <a:cs typeface="Arial" panose="020B0604020202020204" pitchFamily="34" charset="0"/>
                        </a:rPr>
                        <a:t>Ratiu</a:t>
                      </a:r>
                      <a:r>
                        <a:rPr lang="en-US" altLang="zh-CN" sz="1800" baseline="0" dirty="0" smtClean="0">
                          <a:latin typeface="Arial" panose="020B0604020202020204" pitchFamily="34" charset="0"/>
                          <a:ea typeface="黑体" panose="02010609060101010101" pitchFamily="49" charset="-122"/>
                          <a:cs typeface="Arial" panose="020B0604020202020204" pitchFamily="34" charset="0"/>
                        </a:rPr>
                        <a:t> 06]  [</a:t>
                      </a:r>
                      <a:r>
                        <a:rPr lang="en-US" altLang="zh-CN" sz="1800" baseline="0" dirty="0" err="1" smtClean="0">
                          <a:latin typeface="Arial" panose="020B0604020202020204" pitchFamily="34" charset="0"/>
                          <a:ea typeface="黑体" panose="02010609060101010101" pitchFamily="49" charset="-122"/>
                          <a:cs typeface="Arial" panose="020B0604020202020204" pitchFamily="34" charset="0"/>
                        </a:rPr>
                        <a:t>Ratiu</a:t>
                      </a:r>
                      <a:r>
                        <a:rPr lang="en-US" altLang="zh-CN" sz="1800" baseline="0" dirty="0" smtClean="0">
                          <a:latin typeface="Arial" panose="020B0604020202020204" pitchFamily="34" charset="0"/>
                          <a:ea typeface="黑体" panose="02010609060101010101" pitchFamily="49" charset="-122"/>
                          <a:cs typeface="Arial" panose="020B0604020202020204" pitchFamily="34" charset="0"/>
                        </a:rPr>
                        <a:t> 07]</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153667983"/>
                  </a:ext>
                </a:extLst>
              </a:tr>
              <a:tr h="370840">
                <a:tc vMerge="1">
                  <a:txBody>
                    <a:bodyPr/>
                    <a:lstStyle/>
                    <a:p>
                      <a:endParaRPr lang="zh-CN" altLang="en-US" dirty="0"/>
                    </a:p>
                  </a:txBody>
                  <a:tcPr>
                    <a:lnL w="12700" cap="flat" cmpd="sng" algn="ctr">
                      <a:noFill/>
                      <a:prstDash val="solid"/>
                      <a:round/>
                      <a:headEnd type="none" w="med" len="med"/>
                      <a:tailEnd type="none" w="med" len="med"/>
                    </a:lnL>
                    <a:lnB w="19050" cap="flat" cmpd="sng" algn="ctr">
                      <a:solidFill>
                        <a:schemeClr val="tx1"/>
                      </a:solidFill>
                      <a:prstDash val="solid"/>
                      <a:round/>
                      <a:headEnd type="none" w="med" len="med"/>
                      <a:tailEnd type="none" w="med" len="med"/>
                    </a:lnB>
                  </a:tcPr>
                </a:tc>
                <a:tc>
                  <a:txBody>
                    <a:bodyPr/>
                    <a:lstStyle/>
                    <a:p>
                      <a:pPr algn="ctr"/>
                      <a:r>
                        <a:rPr lang="en-US" altLang="zh-CN" sz="1800" dirty="0" smtClean="0">
                          <a:latin typeface="Arial" panose="020B0604020202020204" pitchFamily="34" charset="0"/>
                          <a:ea typeface="黑体" panose="02010609060101010101" pitchFamily="49" charset="-122"/>
                          <a:cs typeface="Arial" panose="020B0604020202020204" pitchFamily="34" charset="0"/>
                        </a:rPr>
                        <a:t>[Shepherd 07]  [Hayashi 10]</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2314044513"/>
                  </a:ext>
                </a:extLst>
              </a:tr>
              <a:tr h="370840">
                <a:tc rowSpan="2">
                  <a:txBody>
                    <a:bodyPr/>
                    <a:lstStyle/>
                    <a:p>
                      <a:pPr algn="ctr"/>
                      <a:r>
                        <a:rPr lang="zh-CN" altLang="en-US" dirty="0" smtClean="0">
                          <a:latin typeface="黑体" panose="02010609060101010101" pitchFamily="49" charset="-122"/>
                          <a:ea typeface="黑体" panose="02010609060101010101" pitchFamily="49" charset="-122"/>
                        </a:rPr>
                        <a:t>动态</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文本</a:t>
                      </a:r>
                      <a:endParaRPr lang="zh-CN" altLang="en-US"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smtClean="0">
                          <a:latin typeface="Arial" panose="020B0604020202020204" pitchFamily="34" charset="0"/>
                          <a:ea typeface="黑体" panose="02010609060101010101" pitchFamily="49" charset="-122"/>
                          <a:cs typeface="Arial" panose="020B0604020202020204" pitchFamily="34" charset="0"/>
                        </a:rPr>
                        <a:t>[</a:t>
                      </a:r>
                      <a:r>
                        <a:rPr lang="en-US" altLang="zh-CN" sz="1800" dirty="0" err="1" smtClean="0">
                          <a:latin typeface="Arial" panose="020B0604020202020204" pitchFamily="34" charset="0"/>
                          <a:ea typeface="黑体" panose="02010609060101010101" pitchFamily="49" charset="-122"/>
                          <a:cs typeface="Arial" panose="020B0604020202020204" pitchFamily="34" charset="0"/>
                        </a:rPr>
                        <a:t>Poshyvanyk</a:t>
                      </a:r>
                      <a:r>
                        <a:rPr lang="en-US" altLang="zh-CN" sz="1800" baseline="0" dirty="0" smtClean="0">
                          <a:latin typeface="Arial" panose="020B0604020202020204" pitchFamily="34" charset="0"/>
                          <a:ea typeface="黑体" panose="02010609060101010101" pitchFamily="49" charset="-122"/>
                          <a:cs typeface="Arial" panose="020B0604020202020204" pitchFamily="34" charset="0"/>
                        </a:rPr>
                        <a:t> 06]  [</a:t>
                      </a:r>
                      <a:r>
                        <a:rPr lang="en-US" altLang="zh-CN" sz="1800" baseline="0" dirty="0" err="1" smtClean="0">
                          <a:latin typeface="Arial" panose="020B0604020202020204" pitchFamily="34" charset="0"/>
                          <a:ea typeface="黑体" panose="02010609060101010101" pitchFamily="49" charset="-122"/>
                          <a:cs typeface="Arial" panose="020B0604020202020204" pitchFamily="34" charset="0"/>
                        </a:rPr>
                        <a:t>Poshyvanyk</a:t>
                      </a:r>
                      <a:r>
                        <a:rPr lang="en-US" altLang="zh-CN" sz="1800" baseline="0" dirty="0" smtClean="0">
                          <a:latin typeface="Arial" panose="020B0604020202020204" pitchFamily="34" charset="0"/>
                          <a:ea typeface="黑体" panose="02010609060101010101" pitchFamily="49" charset="-122"/>
                          <a:cs typeface="Arial" panose="020B0604020202020204" pitchFamily="34" charset="0"/>
                        </a:rPr>
                        <a:t> 07]  [Liu 07]</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771093478"/>
                  </a:ext>
                </a:extLst>
              </a:tr>
              <a:tr h="370840">
                <a:tc vMerge="1">
                  <a:txBody>
                    <a:bodyPr/>
                    <a:lstStyle/>
                    <a:p>
                      <a:endParaRPr lang="zh-CN" altLang="en-US" dirty="0"/>
                    </a:p>
                  </a:txBody>
                  <a:tcPr>
                    <a:lnL w="12700" cap="flat" cmpd="sng" algn="ctr">
                      <a:noFill/>
                      <a:prstDash val="solid"/>
                      <a:round/>
                      <a:headEnd type="none" w="med" len="med"/>
                      <a:tailEnd type="none" w="med" len="med"/>
                    </a:lnL>
                    <a:lnR>
                      <a:noFill/>
                    </a:lnR>
                    <a:lnT w="19050" cap="flat" cmpd="sng" algn="ctr">
                      <a:solidFill>
                        <a:schemeClr val="tx1"/>
                      </a:solidFill>
                      <a:prstDash val="solid"/>
                      <a:round/>
                      <a:headEnd type="none" w="med" len="med"/>
                      <a:tailEnd type="none" w="med" len="med"/>
                    </a:lnT>
                    <a:lnB w="1905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800" baseline="0" dirty="0" smtClean="0">
                          <a:latin typeface="Arial" panose="020B0604020202020204" pitchFamily="34" charset="0"/>
                          <a:ea typeface="黑体" panose="02010609060101010101" pitchFamily="49" charset="-122"/>
                          <a:cs typeface="Arial" panose="020B0604020202020204" pitchFamily="34" charset="0"/>
                        </a:rPr>
                        <a:t>[</a:t>
                      </a:r>
                      <a:r>
                        <a:rPr lang="en-US" altLang="zh-CN" sz="1800" baseline="0" dirty="0" err="1" smtClean="0">
                          <a:latin typeface="Arial" panose="020B0604020202020204" pitchFamily="34" charset="0"/>
                          <a:ea typeface="黑体" panose="02010609060101010101" pitchFamily="49" charset="-122"/>
                          <a:cs typeface="Arial" panose="020B0604020202020204" pitchFamily="34" charset="0"/>
                        </a:rPr>
                        <a:t>Asadi</a:t>
                      </a:r>
                      <a:r>
                        <a:rPr lang="en-US" altLang="zh-CN" sz="1800" baseline="0" dirty="0" smtClean="0">
                          <a:latin typeface="Arial" panose="020B0604020202020204" pitchFamily="34" charset="0"/>
                          <a:ea typeface="黑体" panose="02010609060101010101" pitchFamily="49" charset="-122"/>
                          <a:cs typeface="Arial" panose="020B0604020202020204" pitchFamily="34" charset="0"/>
                        </a:rPr>
                        <a:t> 10]  [</a:t>
                      </a:r>
                      <a:r>
                        <a:rPr lang="en-US" altLang="zh-CN" sz="1800" baseline="0" dirty="0" err="1" smtClean="0">
                          <a:latin typeface="Arial" panose="020B0604020202020204" pitchFamily="34" charset="0"/>
                          <a:ea typeface="黑体" panose="02010609060101010101" pitchFamily="49" charset="-122"/>
                          <a:cs typeface="Arial" panose="020B0604020202020204" pitchFamily="34" charset="0"/>
                        </a:rPr>
                        <a:t>Revelle</a:t>
                      </a:r>
                      <a:r>
                        <a:rPr lang="en-US" altLang="zh-CN" sz="1800" baseline="0" dirty="0" smtClean="0">
                          <a:latin typeface="Arial" panose="020B0604020202020204" pitchFamily="34" charset="0"/>
                          <a:ea typeface="黑体" panose="02010609060101010101" pitchFamily="49" charset="-122"/>
                          <a:cs typeface="Arial" panose="020B0604020202020204" pitchFamily="34" charset="0"/>
                        </a:rPr>
                        <a:t> 10]  [Hayashi 10]</a:t>
                      </a:r>
                      <a:endParaRPr lang="zh-CN" altLang="en-US" sz="1800" dirty="0" smtClean="0">
                        <a:latin typeface="Arial" panose="020B0604020202020204" pitchFamily="34" charset="0"/>
                        <a:ea typeface="黑体" panose="02010609060101010101" pitchFamily="49" charset="-122"/>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no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1837734348"/>
                  </a:ext>
                </a:extLst>
              </a:tr>
              <a:tr h="370840">
                <a:tc>
                  <a:txBody>
                    <a:bodyPr/>
                    <a:lstStyle/>
                    <a:p>
                      <a:pPr algn="ctr"/>
                      <a:r>
                        <a:rPr lang="zh-CN" altLang="en-US" dirty="0" smtClean="0">
                          <a:latin typeface="黑体" panose="02010609060101010101" pitchFamily="49" charset="-122"/>
                          <a:ea typeface="黑体" panose="02010609060101010101" pitchFamily="49" charset="-122"/>
                        </a:rPr>
                        <a:t>静态</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动态</a:t>
                      </a:r>
                      <a:r>
                        <a:rPr lang="en-US" altLang="zh-CN" dirty="0" smtClean="0">
                          <a:latin typeface="黑体" panose="02010609060101010101" pitchFamily="49" charset="-122"/>
                          <a:ea typeface="黑体" panose="02010609060101010101" pitchFamily="49" charset="-122"/>
                        </a:rPr>
                        <a:t>+</a:t>
                      </a:r>
                      <a:r>
                        <a:rPr lang="zh-CN" altLang="en-US" dirty="0" smtClean="0">
                          <a:latin typeface="黑体" panose="02010609060101010101" pitchFamily="49" charset="-122"/>
                          <a:ea typeface="黑体" panose="02010609060101010101" pitchFamily="49" charset="-122"/>
                        </a:rPr>
                        <a:t>文本</a:t>
                      </a:r>
                      <a:endParaRPr lang="zh-CN" altLang="en-US" dirty="0">
                        <a:latin typeface="黑体" panose="02010609060101010101" pitchFamily="49" charset="-122"/>
                        <a:ea typeface="黑体" panose="02010609060101010101" pitchFamily="49" charset="-122"/>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altLang="zh-CN" sz="1800" dirty="0" smtClean="0">
                          <a:latin typeface="Arial" panose="020B0604020202020204" pitchFamily="34" charset="0"/>
                          <a:ea typeface="黑体" panose="02010609060101010101" pitchFamily="49" charset="-122"/>
                          <a:cs typeface="Arial" panose="020B0604020202020204" pitchFamily="34" charset="0"/>
                        </a:rPr>
                        <a:t>[</a:t>
                      </a:r>
                      <a:r>
                        <a:rPr lang="en-US" altLang="zh-CN" sz="1800" dirty="0" err="1" smtClean="0">
                          <a:latin typeface="Arial" panose="020B0604020202020204" pitchFamily="34" charset="0"/>
                          <a:ea typeface="黑体" panose="02010609060101010101" pitchFamily="49" charset="-122"/>
                          <a:cs typeface="Arial" panose="020B0604020202020204" pitchFamily="34" charset="0"/>
                        </a:rPr>
                        <a:t>Eaddy</a:t>
                      </a:r>
                      <a:r>
                        <a:rPr lang="en-US" altLang="zh-CN" sz="1800" dirty="0" smtClean="0">
                          <a:latin typeface="Arial" panose="020B0604020202020204" pitchFamily="34" charset="0"/>
                          <a:ea typeface="黑体" panose="02010609060101010101" pitchFamily="49" charset="-122"/>
                          <a:cs typeface="Arial" panose="020B0604020202020204" pitchFamily="34" charset="0"/>
                        </a:rPr>
                        <a:t> 08]</a:t>
                      </a:r>
                      <a:endParaRPr lang="zh-CN" altLang="en-US" sz="1800" dirty="0">
                        <a:latin typeface="Arial" panose="020B0604020202020204" pitchFamily="34" charset="0"/>
                        <a:ea typeface="黑体" panose="02010609060101010101" pitchFamily="49" charset="-122"/>
                        <a:cs typeface="Arial" panose="020B0604020202020204" pitchFamily="34"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xmlns="" val="977831721"/>
                  </a:ext>
                </a:extLst>
              </a:tr>
            </a:tbl>
          </a:graphicData>
        </a:graphic>
      </p:graphicFrame>
    </p:spTree>
    <p:extLst>
      <p:ext uri="{BB962C8B-B14F-4D97-AF65-F5344CB8AC3E}">
        <p14:creationId xmlns:p14="http://schemas.microsoft.com/office/powerpoint/2010/main" val="3308936691"/>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sz="quarter" idx="1"/>
          </p:nvPr>
        </p:nvSpPr>
        <p:spPr/>
        <p:txBody>
          <a:bodyPr/>
          <a:lstStyle/>
          <a:p>
            <a:r>
              <a:rPr lang="zh-CN" altLang="en-US" dirty="0" smtClean="0"/>
              <a:t>学习研究简介</a:t>
            </a:r>
          </a:p>
          <a:p>
            <a:r>
              <a:rPr lang="zh-CN" altLang="en-US" dirty="0" smtClean="0"/>
              <a:t>学习与研究主题</a:t>
            </a:r>
            <a:endParaRPr lang="en-US" altLang="zh-CN" dirty="0" smtClean="0"/>
          </a:p>
          <a:p>
            <a:pPr lvl="1"/>
            <a:r>
              <a:rPr lang="zh-CN" altLang="en-US" dirty="0" smtClean="0"/>
              <a:t>特征定位技术</a:t>
            </a:r>
          </a:p>
          <a:p>
            <a:pPr lvl="1"/>
            <a:r>
              <a:rPr lang="zh-CN" altLang="en-US" dirty="0" smtClean="0">
                <a:solidFill>
                  <a:srgbClr val="FF0000"/>
                </a:solidFill>
              </a:rPr>
              <a:t>智能问答</a:t>
            </a:r>
            <a:r>
              <a:rPr lang="zh-CN" altLang="en-US" dirty="0">
                <a:solidFill>
                  <a:srgbClr val="FF0000"/>
                </a:solidFill>
              </a:rPr>
              <a:t>技术</a:t>
            </a:r>
            <a:endParaRPr lang="zh-CN" altLang="en-US" dirty="0" smtClean="0">
              <a:solidFill>
                <a:srgbClr val="FF0000"/>
              </a:solidFill>
            </a:endParaRPr>
          </a:p>
          <a:p>
            <a:pPr lvl="1"/>
            <a:r>
              <a:rPr lang="zh-CN" altLang="en-US" dirty="0" smtClean="0"/>
              <a:t>知识表示学习技术</a:t>
            </a:r>
          </a:p>
          <a:p>
            <a:r>
              <a:rPr lang="zh-CN" altLang="en-US" dirty="0" smtClean="0"/>
              <a:t>研究工作设想</a:t>
            </a:r>
          </a:p>
          <a:p>
            <a:r>
              <a:rPr lang="zh-CN" altLang="en-US" dirty="0" smtClean="0"/>
              <a:t>问题回答</a:t>
            </a:r>
          </a:p>
          <a:p>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12</a:t>
            </a:fld>
            <a:endParaRPr lang="zh-CN" altLang="en-US" dirty="0"/>
          </a:p>
        </p:txBody>
      </p:sp>
      <p:pic>
        <p:nvPicPr>
          <p:cNvPr id="5" name="Picture 10" descr="相关图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4088" y="3933056"/>
            <a:ext cx="2952328" cy="2140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33225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智能问答技术</a:t>
            </a:r>
            <a:endParaRPr lang="zh-CN" altLang="en-US" dirty="0"/>
          </a:p>
        </p:txBody>
      </p:sp>
      <p:sp>
        <p:nvSpPr>
          <p:cNvPr id="3" name="内容占位符 2"/>
          <p:cNvSpPr>
            <a:spLocks noGrp="1"/>
          </p:cNvSpPr>
          <p:nvPr>
            <p:ph sz="quarter" idx="1"/>
          </p:nvPr>
        </p:nvSpPr>
        <p:spPr/>
        <p:txBody>
          <a:bodyPr/>
          <a:lstStyle/>
          <a:p>
            <a:r>
              <a:rPr lang="zh-CN" altLang="en-US" dirty="0" smtClean="0"/>
              <a:t>调研动机</a:t>
            </a:r>
            <a:endParaRPr lang="en-US" altLang="zh-CN" dirty="0" smtClean="0"/>
          </a:p>
          <a:p>
            <a:pPr lvl="1"/>
            <a:r>
              <a:rPr lang="zh-CN" altLang="en-US" dirty="0"/>
              <a:t>软件</a:t>
            </a:r>
            <a:r>
              <a:rPr lang="zh-CN" altLang="en-US" dirty="0" smtClean="0"/>
              <a:t>项目中的大量相关知识是以</a:t>
            </a:r>
            <a:r>
              <a:rPr lang="zh-CN" altLang="en-US" dirty="0" smtClean="0">
                <a:solidFill>
                  <a:srgbClr val="FF0000"/>
                </a:solidFill>
              </a:rPr>
              <a:t>自然语言文本</a:t>
            </a:r>
            <a:r>
              <a:rPr lang="zh-CN" altLang="en-US" dirty="0" smtClean="0"/>
              <a:t>的形式存在的</a:t>
            </a:r>
            <a:endParaRPr lang="en-US" altLang="zh-CN" dirty="0" smtClean="0"/>
          </a:p>
          <a:p>
            <a:pPr lvl="1"/>
            <a:r>
              <a:rPr lang="zh-CN" altLang="en-US" dirty="0" smtClean="0"/>
              <a:t>为了利用这些知识来帮助软件复用，需要解决在大量自然语言文本中高效、准确地</a:t>
            </a:r>
            <a:r>
              <a:rPr lang="zh-CN" altLang="en-US" dirty="0" smtClean="0">
                <a:solidFill>
                  <a:srgbClr val="FF0000"/>
                </a:solidFill>
              </a:rPr>
              <a:t>信息定位</a:t>
            </a:r>
            <a:r>
              <a:rPr lang="zh-CN" altLang="en-US" dirty="0" smtClean="0"/>
              <a:t>的问题</a:t>
            </a:r>
            <a:endParaRPr lang="en-US" altLang="zh-CN" dirty="0" smtClean="0"/>
          </a:p>
          <a:p>
            <a:r>
              <a:rPr lang="zh-CN" altLang="en-US" dirty="0" smtClean="0"/>
              <a:t>智能问答系统</a:t>
            </a:r>
            <a:endParaRPr lang="en-US" altLang="zh-CN" dirty="0" smtClean="0"/>
          </a:p>
          <a:p>
            <a:pPr lvl="1"/>
            <a:r>
              <a:rPr lang="zh-CN" altLang="en-US" dirty="0" smtClean="0"/>
              <a:t>对于用户输入的</a:t>
            </a:r>
            <a:r>
              <a:rPr lang="zh-CN" altLang="en-US" dirty="0"/>
              <a:t>一个以自然语言表述的</a:t>
            </a:r>
            <a:r>
              <a:rPr lang="zh-CN" altLang="en-US" dirty="0" smtClean="0"/>
              <a:t>问句，能够自动在给定的文档集合中找到问题的答案</a:t>
            </a:r>
            <a:endParaRPr lang="en-US" altLang="zh-CN" dirty="0" smtClean="0"/>
          </a:p>
          <a:p>
            <a:pPr lvl="1"/>
            <a:r>
              <a:rPr lang="zh-CN" altLang="en-US" dirty="0" smtClean="0"/>
              <a:t>代表性工作：</a:t>
            </a:r>
            <a:r>
              <a:rPr lang="en-US" altLang="zh-CN" dirty="0" smtClean="0">
                <a:solidFill>
                  <a:srgbClr val="FF0000"/>
                </a:solidFill>
              </a:rPr>
              <a:t>IBM Watson</a:t>
            </a:r>
            <a:r>
              <a:rPr lang="en-US" altLang="zh-CN" dirty="0" smtClean="0"/>
              <a:t> (2011)</a:t>
            </a:r>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13</a:t>
            </a:fld>
            <a:endParaRPr lang="zh-CN" altLang="en-US" dirty="0"/>
          </a:p>
        </p:txBody>
      </p:sp>
      <p:grpSp>
        <p:nvGrpSpPr>
          <p:cNvPr id="16" name="组合 15"/>
          <p:cNvGrpSpPr/>
          <p:nvPr/>
        </p:nvGrpSpPr>
        <p:grpSpPr>
          <a:xfrm>
            <a:off x="323528" y="4278433"/>
            <a:ext cx="8342175" cy="2102895"/>
            <a:chOff x="467544" y="4278433"/>
            <a:chExt cx="8342175" cy="2102895"/>
          </a:xfrm>
        </p:grpSpPr>
        <p:grpSp>
          <p:nvGrpSpPr>
            <p:cNvPr id="15" name="组合 14"/>
            <p:cNvGrpSpPr/>
            <p:nvPr/>
          </p:nvGrpSpPr>
          <p:grpSpPr>
            <a:xfrm>
              <a:off x="467544" y="4278433"/>
              <a:ext cx="3416320" cy="2102895"/>
              <a:chOff x="1123382" y="4278433"/>
              <a:chExt cx="3416320" cy="2102895"/>
            </a:xfrm>
          </p:grpSpPr>
          <p:pic>
            <p:nvPicPr>
              <p:cNvPr id="5" name="图片 4"/>
              <p:cNvPicPr>
                <a:picLocks noChangeAspect="1"/>
              </p:cNvPicPr>
              <p:nvPr/>
            </p:nvPicPr>
            <p:blipFill>
              <a:blip r:embed="rId2"/>
              <a:stretch>
                <a:fillRect/>
              </a:stretch>
            </p:blipFill>
            <p:spPr>
              <a:xfrm>
                <a:off x="1427386" y="4278433"/>
                <a:ext cx="2808312" cy="1579675"/>
              </a:xfrm>
              <a:prstGeom prst="rect">
                <a:avLst/>
              </a:prstGeom>
            </p:spPr>
          </p:pic>
          <p:sp>
            <p:nvSpPr>
              <p:cNvPr id="6" name="文本框 5"/>
              <p:cNvSpPr txBox="1"/>
              <p:nvPr/>
            </p:nvSpPr>
            <p:spPr>
              <a:xfrm>
                <a:off x="1123382" y="5858108"/>
                <a:ext cx="3416320" cy="523220"/>
              </a:xfrm>
              <a:prstGeom prst="rect">
                <a:avLst/>
              </a:prstGeom>
              <a:noFill/>
            </p:spPr>
            <p:txBody>
              <a:bodyPr wrap="none" rtlCol="0">
                <a:spAutoFit/>
              </a:bodyPr>
              <a:lstStyle/>
              <a:p>
                <a:pPr algn="ctr"/>
                <a:r>
                  <a:rPr lang="en-US" altLang="zh-CN" sz="1400" dirty="0" smtClean="0">
                    <a:latin typeface="Arial" panose="020B0604020202020204" pitchFamily="34" charset="0"/>
                    <a:ea typeface="黑体" panose="02010609060101010101" pitchFamily="49" charset="-122"/>
                    <a:cs typeface="Arial" panose="020B0604020202020204" pitchFamily="34" charset="0"/>
                  </a:rPr>
                  <a:t>IBM Watson</a:t>
                </a:r>
                <a:r>
                  <a:rPr lang="zh-CN" altLang="en-US" sz="1400" dirty="0" smtClean="0">
                    <a:latin typeface="Arial" panose="020B0604020202020204" pitchFamily="34" charset="0"/>
                    <a:ea typeface="黑体" panose="02010609060101010101" pitchFamily="49" charset="-122"/>
                    <a:cs typeface="Arial" panose="020B0604020202020204" pitchFamily="34" charset="0"/>
                  </a:rPr>
                  <a:t>参加智益问答节目</a:t>
                </a:r>
                <a:r>
                  <a:rPr lang="en-US" altLang="zh-CN" sz="1400" dirty="0" smtClean="0">
                    <a:latin typeface="Arial" panose="020B0604020202020204" pitchFamily="34" charset="0"/>
                    <a:ea typeface="黑体" panose="02010609060101010101" pitchFamily="49" charset="-122"/>
                    <a:cs typeface="Arial" panose="020B0604020202020204" pitchFamily="34" charset="0"/>
                  </a:rPr>
                  <a:t>Jeopardy!,</a:t>
                </a:r>
              </a:p>
              <a:p>
                <a:pPr algn="ctr"/>
                <a:r>
                  <a:rPr lang="zh-CN" altLang="en-US" sz="1400" dirty="0" smtClean="0">
                    <a:latin typeface="Arial" panose="020B0604020202020204" pitchFamily="34" charset="0"/>
                    <a:ea typeface="黑体" panose="02010609060101010101" pitchFamily="49" charset="-122"/>
                    <a:cs typeface="Arial" panose="020B0604020202020204" pitchFamily="34" charset="0"/>
                  </a:rPr>
                  <a:t>并最终战胜人类选手</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grpSp>
        <p:sp>
          <p:nvSpPr>
            <p:cNvPr id="10" name="文本框 9"/>
            <p:cNvSpPr txBox="1"/>
            <p:nvPr/>
          </p:nvSpPr>
          <p:spPr>
            <a:xfrm>
              <a:off x="5215085" y="5858108"/>
              <a:ext cx="2475358" cy="307777"/>
            </a:xfrm>
            <a:prstGeom prst="rect">
              <a:avLst/>
            </a:prstGeom>
            <a:noFill/>
          </p:spPr>
          <p:txBody>
            <a:bodyPr wrap="none" rtlCol="0">
              <a:spAutoFit/>
            </a:bodyPr>
            <a:lstStyle/>
            <a:p>
              <a:pPr algn="ctr"/>
              <a:r>
                <a:rPr lang="en-US" altLang="zh-CN" sz="1400" dirty="0" smtClean="0">
                  <a:latin typeface="Arial" panose="020B0604020202020204" pitchFamily="34" charset="0"/>
                  <a:ea typeface="黑体" panose="02010609060101010101" pitchFamily="49" charset="-122"/>
                  <a:cs typeface="Arial" panose="020B0604020202020204" pitchFamily="34" charset="0"/>
                </a:rPr>
                <a:t>Jeopardy! </a:t>
              </a:r>
              <a:r>
                <a:rPr lang="zh-CN" altLang="en-US" sz="1400" dirty="0" smtClean="0">
                  <a:latin typeface="Arial" panose="020B0604020202020204" pitchFamily="34" charset="0"/>
                  <a:ea typeface="黑体" panose="02010609060101010101" pitchFamily="49" charset="-122"/>
                  <a:cs typeface="Arial" panose="020B0604020202020204" pitchFamily="34" charset="0"/>
                </a:rPr>
                <a:t>节目中的问答示例</a:t>
              </a:r>
              <a:endParaRPr lang="en-US" altLang="zh-CN" sz="1400" dirty="0" smtClean="0">
                <a:latin typeface="Arial" panose="020B0604020202020204" pitchFamily="34" charset="0"/>
                <a:ea typeface="黑体" panose="02010609060101010101" pitchFamily="49" charset="-122"/>
                <a:cs typeface="Arial" panose="020B0604020202020204" pitchFamily="34" charset="0"/>
              </a:endParaRPr>
            </a:p>
          </p:txBody>
        </p:sp>
        <p:pic>
          <p:nvPicPr>
            <p:cNvPr id="14" name="图片 13"/>
            <p:cNvPicPr>
              <a:picLocks noChangeAspect="1"/>
            </p:cNvPicPr>
            <p:nvPr/>
          </p:nvPicPr>
          <p:blipFill>
            <a:blip r:embed="rId3"/>
            <a:stretch>
              <a:fillRect/>
            </a:stretch>
          </p:blipFill>
          <p:spPr>
            <a:xfrm>
              <a:off x="4095809" y="4482301"/>
              <a:ext cx="4713910" cy="1171937"/>
            </a:xfrm>
            <a:prstGeom prst="rect">
              <a:avLst/>
            </a:prstGeom>
            <a:ln>
              <a:solidFill>
                <a:schemeClr val="tx1"/>
              </a:solidFill>
            </a:ln>
          </p:spPr>
        </p:pic>
      </p:grpSp>
    </p:spTree>
    <p:extLst>
      <p:ext uri="{BB962C8B-B14F-4D97-AF65-F5344CB8AC3E}">
        <p14:creationId xmlns:p14="http://schemas.microsoft.com/office/powerpoint/2010/main" val="2963828930"/>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智能问答技术</a:t>
            </a:r>
            <a:endParaRPr lang="zh-CN" altLang="en-US" dirty="0"/>
          </a:p>
        </p:txBody>
      </p:sp>
      <p:sp>
        <p:nvSpPr>
          <p:cNvPr id="3" name="内容占位符 2"/>
          <p:cNvSpPr>
            <a:spLocks noGrp="1"/>
          </p:cNvSpPr>
          <p:nvPr>
            <p:ph sz="quarter" idx="1"/>
          </p:nvPr>
        </p:nvSpPr>
        <p:spPr/>
        <p:txBody>
          <a:bodyPr/>
          <a:lstStyle/>
          <a:p>
            <a:r>
              <a:rPr lang="zh-CN" altLang="en-US" dirty="0" smtClean="0"/>
              <a:t>基本架构（基于信息检索的智能问答系统）</a:t>
            </a:r>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a:p>
          <a:p>
            <a:endParaRPr lang="en-US" altLang="zh-CN" dirty="0" smtClean="0"/>
          </a:p>
          <a:p>
            <a:endParaRPr lang="en-US" altLang="zh-CN" dirty="0" smtClean="0"/>
          </a:p>
          <a:p>
            <a:r>
              <a:rPr lang="zh-CN" altLang="en-US" dirty="0" smtClean="0"/>
              <a:t>关键技术点</a:t>
            </a:r>
            <a:endParaRPr lang="en-US" altLang="zh-CN" dirty="0" smtClean="0"/>
          </a:p>
          <a:p>
            <a:pPr lvl="1"/>
            <a:r>
              <a:rPr lang="zh-CN" altLang="en-US" dirty="0" smtClean="0">
                <a:solidFill>
                  <a:srgbClr val="FF0000"/>
                </a:solidFill>
              </a:rPr>
              <a:t>答案类型识别</a:t>
            </a:r>
            <a:r>
              <a:rPr lang="zh-CN" altLang="en-US" dirty="0" smtClean="0"/>
              <a:t>、</a:t>
            </a:r>
            <a:r>
              <a:rPr lang="zh-CN" altLang="en-US" dirty="0" smtClean="0">
                <a:solidFill>
                  <a:srgbClr val="FF0000"/>
                </a:solidFill>
              </a:rPr>
              <a:t>查询重构</a:t>
            </a:r>
            <a:r>
              <a:rPr lang="zh-CN" altLang="en-US" dirty="0" smtClean="0"/>
              <a:t>、</a:t>
            </a:r>
            <a:r>
              <a:rPr lang="zh-CN" altLang="en-US" dirty="0" smtClean="0">
                <a:solidFill>
                  <a:srgbClr val="FF0000"/>
                </a:solidFill>
              </a:rPr>
              <a:t>答案生成</a:t>
            </a:r>
            <a:endParaRPr lang="zh-CN" altLang="en-US" dirty="0">
              <a:solidFill>
                <a:srgbClr val="FF0000"/>
              </a:solidFill>
            </a:endParaRPr>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14</a:t>
            </a:fld>
            <a:endParaRPr lang="zh-CN" altLang="en-US" dirty="0"/>
          </a:p>
        </p:txBody>
      </p:sp>
      <p:pic>
        <p:nvPicPr>
          <p:cNvPr id="5" name="图片 4"/>
          <p:cNvPicPr>
            <a:picLocks noChangeAspect="1"/>
          </p:cNvPicPr>
          <p:nvPr/>
        </p:nvPicPr>
        <p:blipFill>
          <a:blip r:embed="rId2"/>
          <a:stretch>
            <a:fillRect/>
          </a:stretch>
        </p:blipFill>
        <p:spPr>
          <a:xfrm>
            <a:off x="466093" y="1916832"/>
            <a:ext cx="8211813" cy="2592288"/>
          </a:xfrm>
          <a:prstGeom prst="rect">
            <a:avLst/>
          </a:prstGeom>
        </p:spPr>
      </p:pic>
    </p:spTree>
    <p:extLst>
      <p:ext uri="{BB962C8B-B14F-4D97-AF65-F5344CB8AC3E}">
        <p14:creationId xmlns:p14="http://schemas.microsoft.com/office/powerpoint/2010/main" val="3966047608"/>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智能问答技术</a:t>
            </a:r>
            <a:endParaRPr lang="zh-CN" altLang="en-US" dirty="0"/>
          </a:p>
        </p:txBody>
      </p:sp>
      <p:sp>
        <p:nvSpPr>
          <p:cNvPr id="3" name="内容占位符 2"/>
          <p:cNvSpPr>
            <a:spLocks noGrp="1"/>
          </p:cNvSpPr>
          <p:nvPr>
            <p:ph sz="quarter" idx="1"/>
          </p:nvPr>
        </p:nvSpPr>
        <p:spPr>
          <a:xfrm>
            <a:off x="251520" y="2492896"/>
            <a:ext cx="8640960" cy="3888431"/>
          </a:xfrm>
        </p:spPr>
        <p:txBody>
          <a:bodyPr/>
          <a:lstStyle/>
          <a:p>
            <a:r>
              <a:rPr lang="zh-CN" altLang="en-US" dirty="0" smtClean="0"/>
              <a:t>答案类型检测</a:t>
            </a:r>
            <a:endParaRPr lang="en-US" altLang="zh-CN" dirty="0" smtClean="0"/>
          </a:p>
          <a:p>
            <a:pPr lvl="1"/>
            <a:r>
              <a:rPr lang="en-US" altLang="zh-CN" dirty="0" smtClean="0"/>
              <a:t>IBM Watson</a:t>
            </a:r>
            <a:r>
              <a:rPr lang="zh-CN" altLang="en-US" dirty="0" smtClean="0"/>
              <a:t>定义了</a:t>
            </a:r>
            <a:r>
              <a:rPr lang="en-US" altLang="zh-CN" dirty="0" smtClean="0"/>
              <a:t>2500</a:t>
            </a:r>
            <a:r>
              <a:rPr lang="zh-CN" altLang="en-US" dirty="0" smtClean="0"/>
              <a:t>个答案类型</a:t>
            </a:r>
            <a:endParaRPr lang="en-US" altLang="zh-CN" dirty="0" smtClean="0"/>
          </a:p>
          <a:p>
            <a:pPr lvl="1"/>
            <a:r>
              <a:rPr lang="en-US" altLang="zh-CN" dirty="0" smtClean="0"/>
              <a:t>Li &amp; Roth </a:t>
            </a:r>
            <a:r>
              <a:rPr lang="zh-CN" altLang="en-US" dirty="0" smtClean="0"/>
              <a:t>的答案分类法 （</a:t>
            </a:r>
            <a:r>
              <a:rPr lang="en-US" altLang="zh-CN" dirty="0" smtClean="0"/>
              <a:t>[Li &amp; Roth 02]</a:t>
            </a:r>
            <a:r>
              <a:rPr lang="zh-CN" altLang="en-US" dirty="0" smtClean="0"/>
              <a:t>，</a:t>
            </a:r>
            <a:r>
              <a:rPr lang="en-US" altLang="zh-CN" dirty="0" smtClean="0"/>
              <a:t>6</a:t>
            </a:r>
            <a:r>
              <a:rPr lang="zh-CN" altLang="en-US" dirty="0" smtClean="0"/>
              <a:t>个大类，</a:t>
            </a:r>
            <a:r>
              <a:rPr lang="zh-CN" altLang="en-US" dirty="0"/>
              <a:t>下</a:t>
            </a:r>
            <a:r>
              <a:rPr lang="zh-CN" altLang="en-US" dirty="0" smtClean="0"/>
              <a:t>分</a:t>
            </a:r>
            <a:r>
              <a:rPr lang="en-US" altLang="zh-CN" dirty="0" smtClean="0"/>
              <a:t>50</a:t>
            </a:r>
            <a:r>
              <a:rPr lang="zh-CN" altLang="en-US" dirty="0" smtClean="0"/>
              <a:t>个小类）</a:t>
            </a:r>
            <a:endParaRPr lang="en-US" altLang="zh-CN" dirty="0" smtClean="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15</a:t>
            </a:fld>
            <a:endParaRPr lang="zh-CN" altLang="en-US" dirty="0"/>
          </a:p>
        </p:txBody>
      </p:sp>
      <p:graphicFrame>
        <p:nvGraphicFramePr>
          <p:cNvPr id="11" name="内容占位符 4"/>
          <p:cNvGraphicFramePr>
            <a:graphicFrameLocks/>
          </p:cNvGraphicFramePr>
          <p:nvPr>
            <p:extLst>
              <p:ext uri="{D42A27DB-BD31-4B8C-83A1-F6EECF244321}">
                <p14:modId xmlns:p14="http://schemas.microsoft.com/office/powerpoint/2010/main" val="1094103217"/>
              </p:ext>
            </p:extLst>
          </p:nvPr>
        </p:nvGraphicFramePr>
        <p:xfrm>
          <a:off x="251520" y="1282748"/>
          <a:ext cx="6552728" cy="28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0" name="矩形 9"/>
          <p:cNvSpPr/>
          <p:nvPr/>
        </p:nvSpPr>
        <p:spPr>
          <a:xfrm>
            <a:off x="1115616" y="1742773"/>
            <a:ext cx="7056784" cy="646331"/>
          </a:xfrm>
          <a:prstGeom prst="rect">
            <a:avLst/>
          </a:prstGeom>
        </p:spPr>
        <p:txBody>
          <a:bodyPr wrap="square">
            <a:spAutoFit/>
          </a:bodyPr>
          <a:lstStyle/>
          <a:p>
            <a:r>
              <a:rPr lang="zh-CN" altLang="en-US" b="1" i="1" dirty="0" smtClean="0">
                <a:solidFill>
                  <a:srgbClr val="0000FF"/>
                </a:solidFill>
                <a:latin typeface="Arial"/>
                <a:ea typeface="黑体"/>
              </a:rPr>
              <a:t>“</a:t>
            </a:r>
            <a:r>
              <a:rPr lang="en-US" altLang="zh-CN" b="1" i="1" dirty="0" smtClean="0">
                <a:solidFill>
                  <a:srgbClr val="0000FF"/>
                </a:solidFill>
                <a:latin typeface="Arial"/>
                <a:ea typeface="黑体"/>
              </a:rPr>
              <a:t>Who founded Virgin Airlines?</a:t>
            </a:r>
            <a:r>
              <a:rPr lang="zh-CN" altLang="en-US" b="1" i="1" dirty="0" smtClean="0">
                <a:solidFill>
                  <a:srgbClr val="0000FF"/>
                </a:solidFill>
                <a:latin typeface="Arial"/>
                <a:ea typeface="黑体"/>
              </a:rPr>
              <a:t>”  </a:t>
            </a:r>
            <a:r>
              <a:rPr lang="zh-CN" altLang="en-US" b="1" i="1" dirty="0" smtClean="0">
                <a:solidFill>
                  <a:prstClr val="black"/>
                </a:solidFill>
                <a:latin typeface="Arial"/>
                <a:ea typeface="黑体"/>
              </a:rPr>
              <a:t>（人物）</a:t>
            </a:r>
            <a:endParaRPr lang="en-US" altLang="zh-CN" b="1" i="1" dirty="0" smtClean="0">
              <a:solidFill>
                <a:prstClr val="black"/>
              </a:solidFill>
              <a:latin typeface="Arial"/>
              <a:ea typeface="黑体"/>
            </a:endParaRPr>
          </a:p>
          <a:p>
            <a:r>
              <a:rPr lang="zh-CN" altLang="en-US" b="1" i="1" dirty="0" smtClean="0">
                <a:solidFill>
                  <a:srgbClr val="0000FF"/>
                </a:solidFill>
                <a:latin typeface="Arial"/>
                <a:ea typeface="黑体"/>
              </a:rPr>
              <a:t>“</a:t>
            </a:r>
            <a:r>
              <a:rPr lang="en-US" altLang="zh-CN" b="1" i="1" dirty="0" smtClean="0">
                <a:solidFill>
                  <a:srgbClr val="0000FF"/>
                </a:solidFill>
                <a:latin typeface="Arial"/>
                <a:ea typeface="黑体"/>
              </a:rPr>
              <a:t>What Canadian city has the largest population?</a:t>
            </a:r>
            <a:r>
              <a:rPr lang="zh-CN" altLang="en-US" b="1" i="1" dirty="0" smtClean="0">
                <a:solidFill>
                  <a:srgbClr val="0000FF"/>
                </a:solidFill>
                <a:latin typeface="Arial"/>
                <a:ea typeface="黑体"/>
              </a:rPr>
              <a:t>”  </a:t>
            </a:r>
            <a:r>
              <a:rPr lang="zh-CN" altLang="en-US" b="1" i="1" dirty="0" smtClean="0">
                <a:solidFill>
                  <a:prstClr val="black"/>
                </a:solidFill>
                <a:latin typeface="Arial"/>
                <a:ea typeface="黑体"/>
              </a:rPr>
              <a:t>（城市） </a:t>
            </a:r>
            <a:endParaRPr lang="zh-CN" altLang="en-US" b="1" i="1" dirty="0">
              <a:solidFill>
                <a:prstClr val="black"/>
              </a:solidFill>
              <a:latin typeface="Arial"/>
              <a:ea typeface="黑体"/>
            </a:endParaRPr>
          </a:p>
        </p:txBody>
      </p:sp>
      <p:grpSp>
        <p:nvGrpSpPr>
          <p:cNvPr id="5" name="组合 4"/>
          <p:cNvGrpSpPr/>
          <p:nvPr/>
        </p:nvGrpSpPr>
        <p:grpSpPr>
          <a:xfrm>
            <a:off x="287644" y="3789040"/>
            <a:ext cx="8568712" cy="2459912"/>
            <a:chOff x="453035" y="3724556"/>
            <a:chExt cx="8568712" cy="2459912"/>
          </a:xfrm>
        </p:grpSpPr>
        <p:pic>
          <p:nvPicPr>
            <p:cNvPr id="16" name="图片 15"/>
            <p:cNvPicPr>
              <a:picLocks noChangeAspect="1"/>
            </p:cNvPicPr>
            <p:nvPr/>
          </p:nvPicPr>
          <p:blipFill>
            <a:blip r:embed="rId7"/>
            <a:stretch>
              <a:fillRect/>
            </a:stretch>
          </p:blipFill>
          <p:spPr>
            <a:xfrm>
              <a:off x="611560" y="3861048"/>
              <a:ext cx="3283350" cy="1800200"/>
            </a:xfrm>
            <a:prstGeom prst="rect">
              <a:avLst/>
            </a:prstGeom>
            <a:ln>
              <a:solidFill>
                <a:schemeClr val="tx1"/>
              </a:solidFill>
            </a:ln>
          </p:spPr>
        </p:pic>
        <p:sp>
          <p:nvSpPr>
            <p:cNvPr id="17" name="矩形 16"/>
            <p:cNvSpPr/>
            <p:nvPr/>
          </p:nvSpPr>
          <p:spPr>
            <a:xfrm>
              <a:off x="453035" y="5661248"/>
              <a:ext cx="3600400" cy="523220"/>
            </a:xfrm>
            <a:prstGeom prst="rect">
              <a:avLst/>
            </a:prstGeom>
          </p:spPr>
          <p:txBody>
            <a:bodyPr wrap="square">
              <a:spAutoFit/>
            </a:bodyPr>
            <a:lstStyle/>
            <a:p>
              <a:pPr algn="ctr"/>
              <a:r>
                <a:rPr lang="en-US" altLang="zh-CN" sz="1400" dirty="0">
                  <a:latin typeface="黑体" panose="02010609060101010101" pitchFamily="49" charset="-122"/>
                  <a:ea typeface="黑体" panose="02010609060101010101" pitchFamily="49" charset="-122"/>
                </a:rPr>
                <a:t>6</a:t>
              </a:r>
              <a:r>
                <a:rPr lang="zh-CN" altLang="en-US" sz="1400" dirty="0">
                  <a:latin typeface="黑体" panose="02010609060101010101" pitchFamily="49" charset="-122"/>
                  <a:ea typeface="黑体" panose="02010609060101010101" pitchFamily="49" charset="-122"/>
                </a:rPr>
                <a:t>个大</a:t>
              </a:r>
              <a:r>
                <a:rPr lang="zh-CN" altLang="en-US" sz="1400" dirty="0" smtClean="0">
                  <a:latin typeface="黑体" panose="02010609060101010101" pitchFamily="49" charset="-122"/>
                  <a:ea typeface="黑体" panose="02010609060101010101" pitchFamily="49" charset="-122"/>
                </a:rPr>
                <a:t>类</a:t>
              </a:r>
              <a:endParaRPr lang="en-US" altLang="zh-CN" sz="1400" dirty="0" smtClean="0">
                <a:latin typeface="黑体" panose="02010609060101010101" pitchFamily="49" charset="-122"/>
                <a:ea typeface="黑体" panose="02010609060101010101" pitchFamily="49" charset="-122"/>
              </a:endParaRPr>
            </a:p>
            <a:p>
              <a:pPr algn="ctr"/>
              <a:r>
                <a:rPr lang="zh-CN" altLang="en-US" sz="1400" dirty="0" smtClean="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略缩语、描述、实体、人物、地点、数量</a:t>
              </a:r>
              <a:r>
                <a:rPr lang="zh-CN" altLang="en-US" sz="1400" dirty="0" smtClean="0">
                  <a:latin typeface="黑体" panose="02010609060101010101" pitchFamily="49" charset="-122"/>
                  <a:ea typeface="黑体" panose="02010609060101010101" pitchFamily="49" charset="-122"/>
                </a:rPr>
                <a:t>）</a:t>
              </a:r>
              <a:endParaRPr lang="zh-CN" altLang="en-US" sz="1400" dirty="0">
                <a:latin typeface="黑体" panose="02010609060101010101" pitchFamily="49" charset="-122"/>
                <a:ea typeface="黑体" panose="02010609060101010101" pitchFamily="49" charset="-122"/>
              </a:endParaRPr>
            </a:p>
          </p:txBody>
        </p:sp>
        <p:pic>
          <p:nvPicPr>
            <p:cNvPr id="18" name="图片 17"/>
            <p:cNvPicPr/>
            <p:nvPr/>
          </p:nvPicPr>
          <p:blipFill>
            <a:blip r:embed="rId8"/>
            <a:stretch>
              <a:fillRect/>
            </a:stretch>
          </p:blipFill>
          <p:spPr>
            <a:xfrm>
              <a:off x="4052392" y="3724556"/>
              <a:ext cx="2763739" cy="2075310"/>
            </a:xfrm>
            <a:prstGeom prst="rect">
              <a:avLst/>
            </a:prstGeom>
          </p:spPr>
        </p:pic>
        <p:sp>
          <p:nvSpPr>
            <p:cNvPr id="20" name="文本框 19"/>
            <p:cNvSpPr txBox="1"/>
            <p:nvPr/>
          </p:nvSpPr>
          <p:spPr>
            <a:xfrm>
              <a:off x="6932714" y="3852391"/>
              <a:ext cx="2089033" cy="1815882"/>
            </a:xfrm>
            <a:prstGeom prst="rect">
              <a:avLst/>
            </a:prstGeom>
            <a:noFill/>
            <a:ln>
              <a:solidFill>
                <a:sysClr val="windowText" lastClr="000000"/>
              </a:solidFill>
            </a:ln>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400" b="0" i="0" u="none" strike="noStrike" kern="0" cap="none" spc="0" normalizeH="0" baseline="0" noProof="0" dirty="0" smtClean="0">
                  <a:ln>
                    <a:noFill/>
                  </a:ln>
                  <a:solidFill>
                    <a:prstClr val="black"/>
                  </a:solidFill>
                  <a:effectLst/>
                  <a:uLnTx/>
                  <a:uFillTx/>
                  <a:latin typeface="Arial"/>
                  <a:ea typeface="黑体"/>
                </a:rPr>
                <a:t>主要分类特征：</a:t>
              </a:r>
              <a:endParaRPr kumimoji="0" lang="en-US" altLang="zh-CN" sz="1400" b="0" i="0" u="none" strike="noStrike" kern="0" cap="none" spc="0" normalizeH="0" baseline="0" noProof="0" dirty="0" smtClean="0">
                <a:ln>
                  <a:noFill/>
                </a:ln>
                <a:solidFill>
                  <a:prstClr val="black"/>
                </a:solidFill>
                <a:effectLst/>
                <a:uLnTx/>
                <a:uFillTx/>
                <a:latin typeface="Arial"/>
                <a:ea typeface="黑体"/>
              </a:endParaRPr>
            </a:p>
            <a:p>
              <a:pPr marL="285750" indent="-285750">
                <a:buFont typeface="Arial" panose="020B0604020202020204" pitchFamily="34" charset="0"/>
                <a:buChar char="•"/>
                <a:defRPr/>
              </a:pPr>
              <a:r>
                <a:rPr lang="zh-CN" altLang="en-US" sz="1400" kern="0" dirty="0">
                  <a:solidFill>
                    <a:prstClr val="black"/>
                  </a:solidFill>
                  <a:latin typeface="Arial"/>
                  <a:ea typeface="黑体"/>
                </a:rPr>
                <a:t>疑问词以及中心词</a:t>
              </a:r>
              <a:endParaRPr lang="en-US" altLang="zh-CN" sz="1400" kern="0" dirty="0">
                <a:solidFill>
                  <a:prstClr val="black"/>
                </a:solidFill>
                <a:latin typeface="Arial"/>
                <a:ea typeface="黑体"/>
              </a:endParaRPr>
            </a:p>
            <a:p>
              <a:pPr marL="285750" indent="-285750">
                <a:buFont typeface="Arial" panose="020B0604020202020204" pitchFamily="34" charset="0"/>
                <a:buChar char="•"/>
                <a:defRPr/>
              </a:pPr>
              <a:r>
                <a:rPr lang="zh-CN" altLang="en-US" sz="1400" kern="0" dirty="0">
                  <a:solidFill>
                    <a:prstClr val="black"/>
                  </a:solidFill>
                  <a:latin typeface="Arial"/>
                  <a:ea typeface="黑体"/>
                </a:rPr>
                <a:t>词性</a:t>
              </a:r>
              <a:endParaRPr lang="en-US" altLang="zh-CN" sz="1400" kern="0" dirty="0">
                <a:solidFill>
                  <a:prstClr val="black"/>
                </a:solidFill>
                <a:latin typeface="Arial"/>
                <a:ea typeface="黑体"/>
              </a:endParaRPr>
            </a:p>
            <a:p>
              <a:pPr marL="285750" indent="-285750">
                <a:buFont typeface="Arial" panose="020B0604020202020204" pitchFamily="34" charset="0"/>
                <a:buChar char="•"/>
                <a:defRPr/>
              </a:pPr>
              <a:r>
                <a:rPr lang="zh-CN" altLang="en-US" sz="1400" kern="0" dirty="0">
                  <a:solidFill>
                    <a:prstClr val="black"/>
                  </a:solidFill>
                  <a:latin typeface="Arial"/>
                  <a:ea typeface="黑体"/>
                </a:rPr>
                <a:t>命名</a:t>
              </a:r>
              <a:r>
                <a:rPr lang="zh-CN" altLang="en-US" sz="1400" kern="0" dirty="0" smtClean="0">
                  <a:solidFill>
                    <a:prstClr val="black"/>
                  </a:solidFill>
                  <a:latin typeface="Arial"/>
                  <a:ea typeface="黑体"/>
                </a:rPr>
                <a:t>实体</a:t>
              </a:r>
              <a:endParaRPr kumimoji="0" lang="en-US" altLang="zh-CN" sz="1400" b="0" i="0" u="none" strike="noStrike" kern="0" cap="none" spc="0" normalizeH="0" baseline="0" noProof="0" dirty="0" smtClean="0">
                <a:ln>
                  <a:noFill/>
                </a:ln>
                <a:solidFill>
                  <a:prstClr val="black"/>
                </a:solidFill>
                <a:effectLst/>
                <a:uLnTx/>
                <a:uFillTx/>
                <a:latin typeface="Arial"/>
                <a:ea typeface="黑体"/>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smtClean="0">
                  <a:ln>
                    <a:noFill/>
                  </a:ln>
                  <a:solidFill>
                    <a:prstClr val="black"/>
                  </a:solidFill>
                  <a:effectLst/>
                  <a:uLnTx/>
                  <a:uFillTx/>
                  <a:latin typeface="Arial"/>
                  <a:ea typeface="黑体"/>
                </a:rPr>
                <a:t>人工制定的句法规则</a:t>
              </a:r>
              <a:endParaRPr kumimoji="0" lang="en-US" altLang="zh-CN" sz="1400" b="0" i="0" u="none" strike="noStrike" kern="0" cap="none" spc="0" normalizeH="0" baseline="0" noProof="0" dirty="0" smtClean="0">
                <a:ln>
                  <a:noFill/>
                </a:ln>
                <a:solidFill>
                  <a:prstClr val="black"/>
                </a:solidFill>
                <a:effectLst/>
                <a:uLnTx/>
                <a:uFillTx/>
                <a:latin typeface="Arial"/>
                <a:ea typeface="黑体"/>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smtClean="0">
                  <a:ln>
                    <a:noFill/>
                  </a:ln>
                  <a:solidFill>
                    <a:prstClr val="black"/>
                  </a:solidFill>
                  <a:effectLst/>
                  <a:uLnTx/>
                  <a:uFillTx/>
                  <a:latin typeface="Arial"/>
                  <a:ea typeface="黑体"/>
                </a:rPr>
                <a:t>单词</a:t>
              </a:r>
              <a:r>
                <a:rPr kumimoji="0" lang="en-US" altLang="zh-CN" sz="1400" b="0" i="0" u="none" strike="noStrike" kern="0" cap="none" spc="0" normalizeH="0" baseline="0" noProof="0" dirty="0" smtClean="0">
                  <a:ln>
                    <a:noFill/>
                  </a:ln>
                  <a:solidFill>
                    <a:prstClr val="black"/>
                  </a:solidFill>
                  <a:effectLst/>
                  <a:uLnTx/>
                  <a:uFillTx/>
                  <a:latin typeface="Arial"/>
                  <a:ea typeface="黑体"/>
                </a:rPr>
                <a:t>/</a:t>
              </a:r>
              <a:r>
                <a:rPr kumimoji="0" lang="zh-CN" altLang="en-US" sz="1400" b="0" i="0" u="none" strike="noStrike" kern="0" cap="none" spc="0" normalizeH="0" baseline="0" noProof="0" dirty="0" smtClean="0">
                  <a:ln>
                    <a:noFill/>
                  </a:ln>
                  <a:solidFill>
                    <a:prstClr val="black"/>
                  </a:solidFill>
                  <a:effectLst/>
                  <a:uLnTx/>
                  <a:uFillTx/>
                  <a:latin typeface="Arial"/>
                  <a:ea typeface="黑体"/>
                </a:rPr>
                <a:t>短语</a:t>
              </a:r>
              <a:endParaRPr kumimoji="0" lang="en-US" altLang="zh-CN" sz="1400" b="0" i="0" u="none" strike="noStrike" kern="0" cap="none" spc="0" normalizeH="0" baseline="0" noProof="0" dirty="0" smtClean="0">
                <a:ln>
                  <a:noFill/>
                </a:ln>
                <a:solidFill>
                  <a:prstClr val="black"/>
                </a:solidFill>
                <a:effectLst/>
                <a:uLnTx/>
                <a:uFillTx/>
                <a:latin typeface="Arial"/>
                <a:ea typeface="黑体"/>
              </a:endParaRPr>
            </a:p>
            <a:p>
              <a:pPr marL="285750" marR="0" lvl="0" indent="-285750" defTabSz="91440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zh-CN" altLang="en-US" sz="1400" b="0" i="0" u="none" strike="noStrike" kern="0" cap="none" spc="0" normalizeH="0" baseline="0" noProof="0" dirty="0" smtClean="0">
                  <a:ln>
                    <a:noFill/>
                  </a:ln>
                  <a:solidFill>
                    <a:prstClr val="black"/>
                  </a:solidFill>
                  <a:effectLst/>
                  <a:uLnTx/>
                  <a:uFillTx/>
                  <a:latin typeface="Arial"/>
                  <a:ea typeface="黑体"/>
                </a:rPr>
                <a:t>同义词</a:t>
              </a:r>
              <a:r>
                <a:rPr kumimoji="0" lang="en-US" altLang="zh-CN" sz="1400" b="0" i="0" u="none" strike="noStrike" kern="0" cap="none" spc="0" normalizeH="0" baseline="0" noProof="0" dirty="0" smtClean="0">
                  <a:ln>
                    <a:noFill/>
                  </a:ln>
                  <a:solidFill>
                    <a:prstClr val="black"/>
                  </a:solidFill>
                  <a:effectLst/>
                  <a:uLnTx/>
                  <a:uFillTx/>
                  <a:latin typeface="Arial"/>
                  <a:ea typeface="黑体"/>
                </a:rPr>
                <a:t>/</a:t>
              </a:r>
              <a:r>
                <a:rPr kumimoji="0" lang="zh-CN" altLang="en-US" sz="1400" b="0" i="0" u="none" strike="noStrike" kern="0" cap="none" spc="0" normalizeH="0" baseline="0" noProof="0" dirty="0" smtClean="0">
                  <a:ln>
                    <a:noFill/>
                  </a:ln>
                  <a:solidFill>
                    <a:prstClr val="black"/>
                  </a:solidFill>
                  <a:effectLst/>
                  <a:uLnTx/>
                  <a:uFillTx/>
                  <a:latin typeface="Arial"/>
                  <a:ea typeface="黑体"/>
                </a:rPr>
                <a:t>近义词</a:t>
              </a:r>
              <a:endParaRPr kumimoji="0" lang="en-US" altLang="zh-CN" sz="1400" b="0" i="0" u="none" strike="noStrike" kern="0" cap="none" spc="0" normalizeH="0" baseline="0" noProof="0" dirty="0" smtClean="0">
                <a:ln>
                  <a:noFill/>
                </a:ln>
                <a:solidFill>
                  <a:prstClr val="black"/>
                </a:solidFill>
                <a:effectLst/>
                <a:uLnTx/>
                <a:uFillTx/>
                <a:latin typeface="Arial"/>
                <a:ea typeface="黑体"/>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smtClean="0">
                  <a:ln>
                    <a:noFill/>
                  </a:ln>
                  <a:solidFill>
                    <a:prstClr val="black"/>
                  </a:solidFill>
                  <a:effectLst/>
                  <a:uLnTx/>
                  <a:uFillTx/>
                  <a:latin typeface="Arial"/>
                  <a:ea typeface="黑体"/>
                </a:rPr>
                <a:t>…</a:t>
              </a:r>
            </a:p>
          </p:txBody>
        </p:sp>
        <p:sp>
          <p:nvSpPr>
            <p:cNvPr id="21" name="矩形 20"/>
            <p:cNvSpPr/>
            <p:nvPr/>
          </p:nvSpPr>
          <p:spPr>
            <a:xfrm>
              <a:off x="4932040" y="5870911"/>
              <a:ext cx="3456384" cy="307777"/>
            </a:xfrm>
            <a:prstGeom prst="rect">
              <a:avLst/>
            </a:prstGeom>
          </p:spPr>
          <p:txBody>
            <a:bodyPr wrap="square">
              <a:spAutoFit/>
            </a:bodyPr>
            <a:lstStyle/>
            <a:p>
              <a:pPr algn="ctr"/>
              <a:r>
                <a:rPr lang="zh-CN" altLang="en-US" sz="1400" dirty="0" smtClean="0">
                  <a:latin typeface="黑体" panose="02010609060101010101" pitchFamily="49" charset="-122"/>
                  <a:ea typeface="黑体" panose="02010609060101010101" pitchFamily="49" charset="-122"/>
                </a:rPr>
                <a:t>基于层次结构分类器的答案类型检测方法</a:t>
              </a:r>
              <a:endParaRPr lang="zh-CN" altLang="en-US" sz="1400" dirty="0">
                <a:latin typeface="黑体" panose="02010609060101010101" pitchFamily="49" charset="-122"/>
                <a:ea typeface="黑体" panose="02010609060101010101" pitchFamily="49" charset="-122"/>
              </a:endParaRPr>
            </a:p>
          </p:txBody>
        </p:sp>
      </p:grpSp>
    </p:spTree>
    <p:extLst>
      <p:ext uri="{BB962C8B-B14F-4D97-AF65-F5344CB8AC3E}">
        <p14:creationId xmlns:p14="http://schemas.microsoft.com/office/powerpoint/2010/main" val="3507728106"/>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智能问答技术</a:t>
            </a:r>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16</a:t>
            </a:fld>
            <a:endParaRPr lang="zh-CN" altLang="en-US" dirty="0"/>
          </a:p>
        </p:txBody>
      </p:sp>
      <p:graphicFrame>
        <p:nvGraphicFramePr>
          <p:cNvPr id="11" name="内容占位符 4"/>
          <p:cNvGraphicFramePr>
            <a:graphicFrameLocks/>
          </p:cNvGraphicFramePr>
          <p:nvPr>
            <p:extLst>
              <p:ext uri="{D42A27DB-BD31-4B8C-83A1-F6EECF244321}">
                <p14:modId xmlns:p14="http://schemas.microsoft.com/office/powerpoint/2010/main" val="2644761072"/>
              </p:ext>
            </p:extLst>
          </p:nvPr>
        </p:nvGraphicFramePr>
        <p:xfrm>
          <a:off x="251520" y="1282748"/>
          <a:ext cx="6552728" cy="28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内容占位符 5"/>
          <p:cNvSpPr>
            <a:spLocks noGrp="1"/>
          </p:cNvSpPr>
          <p:nvPr>
            <p:ph sz="quarter" idx="1"/>
          </p:nvPr>
        </p:nvSpPr>
        <p:spPr>
          <a:xfrm>
            <a:off x="251520" y="1742772"/>
            <a:ext cx="8640960" cy="4638555"/>
          </a:xfrm>
        </p:spPr>
        <p:txBody>
          <a:bodyPr/>
          <a:lstStyle/>
          <a:p>
            <a:r>
              <a:rPr lang="zh-CN" altLang="en-US" dirty="0" smtClean="0"/>
              <a:t>查询重构</a:t>
            </a:r>
            <a:endParaRPr lang="en-US" altLang="zh-CN" dirty="0" smtClean="0"/>
          </a:p>
          <a:p>
            <a:pPr lvl="1"/>
            <a:r>
              <a:rPr lang="zh-CN" altLang="en-US" dirty="0" smtClean="0"/>
              <a:t>如何从</a:t>
            </a:r>
            <a:r>
              <a:rPr lang="zh-CN" altLang="en-US" dirty="0"/>
              <a:t>问句中</a:t>
            </a:r>
            <a:r>
              <a:rPr lang="zh-CN" altLang="en-US" dirty="0">
                <a:solidFill>
                  <a:srgbClr val="FF0000"/>
                </a:solidFill>
              </a:rPr>
              <a:t>提取</a:t>
            </a:r>
            <a:r>
              <a:rPr lang="zh-CN" altLang="en-US" dirty="0" smtClean="0">
                <a:solidFill>
                  <a:srgbClr val="FF0000"/>
                </a:solidFill>
              </a:rPr>
              <a:t>关键词</a:t>
            </a:r>
            <a:r>
              <a:rPr lang="zh-CN" altLang="en-US" dirty="0" smtClean="0"/>
              <a:t>？</a:t>
            </a:r>
            <a:endParaRPr lang="en-US" altLang="zh-CN" dirty="0" smtClean="0"/>
          </a:p>
          <a:p>
            <a:pPr lvl="1"/>
            <a:r>
              <a:rPr lang="zh-CN" altLang="en-US" dirty="0" smtClean="0"/>
              <a:t>基本方法</a:t>
            </a:r>
            <a:endParaRPr lang="en-US" altLang="zh-CN" dirty="0" smtClean="0"/>
          </a:p>
          <a:p>
            <a:pPr lvl="2"/>
            <a:r>
              <a:rPr lang="zh-CN" altLang="en-US" dirty="0"/>
              <a:t>删除停用词，将其余的词作为关键词</a:t>
            </a:r>
            <a:endParaRPr lang="en-US" altLang="zh-CN" dirty="0"/>
          </a:p>
          <a:p>
            <a:pPr lvl="2"/>
            <a:r>
              <a:rPr lang="zh-CN" altLang="en-US" dirty="0"/>
              <a:t>使用</a:t>
            </a:r>
            <a:r>
              <a:rPr lang="en-US" altLang="zh-CN" dirty="0"/>
              <a:t>TF-IDF</a:t>
            </a:r>
            <a:r>
              <a:rPr lang="zh-CN" altLang="en-US" dirty="0"/>
              <a:t>等统计学方法来度量每个关键词的重要程度</a:t>
            </a:r>
            <a:endParaRPr lang="en-US" altLang="zh-CN" dirty="0"/>
          </a:p>
          <a:p>
            <a:pPr lvl="1"/>
            <a:r>
              <a:rPr lang="zh-CN" altLang="en-US" dirty="0" smtClean="0"/>
              <a:t>改进方法</a:t>
            </a:r>
            <a:endParaRPr lang="en-US" altLang="zh-CN" dirty="0" smtClean="0"/>
          </a:p>
          <a:p>
            <a:pPr lvl="2"/>
            <a:r>
              <a:rPr lang="zh-CN" altLang="en-US" dirty="0" smtClean="0">
                <a:solidFill>
                  <a:srgbClr val="FF0000"/>
                </a:solidFill>
              </a:rPr>
              <a:t>利用同义词典</a:t>
            </a:r>
            <a:r>
              <a:rPr lang="zh-CN" altLang="en-US" dirty="0" smtClean="0"/>
              <a:t> </a:t>
            </a:r>
            <a:r>
              <a:rPr lang="en-US" altLang="zh-CN" dirty="0" smtClean="0"/>
              <a:t>[Dave 03]</a:t>
            </a:r>
            <a:endParaRPr lang="en-US" altLang="zh-CN" dirty="0"/>
          </a:p>
          <a:p>
            <a:pPr lvl="2"/>
            <a:r>
              <a:rPr lang="zh-CN" altLang="en-US" dirty="0" smtClean="0">
                <a:solidFill>
                  <a:srgbClr val="FF0000"/>
                </a:solidFill>
              </a:rPr>
              <a:t>利用答案类型 </a:t>
            </a:r>
            <a:r>
              <a:rPr lang="en-US" altLang="zh-CN" dirty="0" smtClean="0"/>
              <a:t>[</a:t>
            </a:r>
            <a:r>
              <a:rPr lang="en-US" altLang="zh-CN" dirty="0" err="1" smtClean="0"/>
              <a:t>Agichtein</a:t>
            </a:r>
            <a:r>
              <a:rPr lang="en-US" altLang="zh-CN" dirty="0"/>
              <a:t> </a:t>
            </a:r>
            <a:r>
              <a:rPr lang="en-US" altLang="zh-CN" dirty="0" smtClean="0"/>
              <a:t>04]</a:t>
            </a:r>
            <a:endParaRPr lang="en-US" altLang="zh-CN" dirty="0"/>
          </a:p>
        </p:txBody>
      </p:sp>
      <p:sp>
        <p:nvSpPr>
          <p:cNvPr id="14" name="文本框 13"/>
          <p:cNvSpPr txBox="1"/>
          <p:nvPr/>
        </p:nvSpPr>
        <p:spPr>
          <a:xfrm>
            <a:off x="1619672" y="5167428"/>
            <a:ext cx="5538696" cy="369332"/>
          </a:xfrm>
          <a:prstGeom prst="rect">
            <a:avLst/>
          </a:prstGeom>
          <a:noFill/>
        </p:spPr>
        <p:txBody>
          <a:bodyPr wrap="none" rtlCol="0">
            <a:spAutoFit/>
          </a:bodyPr>
          <a:lstStyle/>
          <a:p>
            <a:r>
              <a:rPr lang="en-US" altLang="zh-CN" b="1" i="1" dirty="0" smtClean="0">
                <a:solidFill>
                  <a:srgbClr val="0000FF"/>
                </a:solidFill>
                <a:latin typeface="Arial"/>
                <a:ea typeface="黑体"/>
              </a:rPr>
              <a:t>“When was the </a:t>
            </a:r>
            <a:r>
              <a:rPr lang="en-US" altLang="zh-CN" b="1" i="1" dirty="0" smtClean="0">
                <a:solidFill>
                  <a:srgbClr val="C00000"/>
                </a:solidFill>
                <a:latin typeface="Arial"/>
                <a:ea typeface="黑体"/>
              </a:rPr>
              <a:t>first version </a:t>
            </a:r>
            <a:r>
              <a:rPr lang="en-US" altLang="zh-CN" b="1" i="1" dirty="0" smtClean="0">
                <a:solidFill>
                  <a:srgbClr val="0000FF"/>
                </a:solidFill>
                <a:latin typeface="Arial"/>
                <a:ea typeface="黑体"/>
              </a:rPr>
              <a:t>of </a:t>
            </a:r>
            <a:r>
              <a:rPr lang="en-US" altLang="zh-CN" b="1" i="1" dirty="0" smtClean="0">
                <a:solidFill>
                  <a:srgbClr val="C00000"/>
                </a:solidFill>
                <a:latin typeface="Arial"/>
                <a:ea typeface="黑体"/>
              </a:rPr>
              <a:t>Bible published</a:t>
            </a:r>
            <a:r>
              <a:rPr lang="en-US" altLang="zh-CN" b="1" i="1" dirty="0" smtClean="0">
                <a:solidFill>
                  <a:srgbClr val="0000FF"/>
                </a:solidFill>
                <a:latin typeface="Arial"/>
                <a:ea typeface="黑体"/>
              </a:rPr>
              <a:t>?”</a:t>
            </a:r>
            <a:endParaRPr lang="zh-CN" altLang="en-US" b="1" i="1" dirty="0">
              <a:solidFill>
                <a:srgbClr val="0000FF"/>
              </a:solidFill>
              <a:latin typeface="Arial"/>
              <a:ea typeface="黑体"/>
            </a:endParaRPr>
          </a:p>
        </p:txBody>
      </p:sp>
      <p:grpSp>
        <p:nvGrpSpPr>
          <p:cNvPr id="15" name="组合 14"/>
          <p:cNvGrpSpPr/>
          <p:nvPr/>
        </p:nvGrpSpPr>
        <p:grpSpPr>
          <a:xfrm>
            <a:off x="1945920" y="5502593"/>
            <a:ext cx="1223412" cy="849915"/>
            <a:chOff x="2123728" y="5492357"/>
            <a:chExt cx="1223412" cy="849915"/>
          </a:xfrm>
        </p:grpSpPr>
        <p:cxnSp>
          <p:nvCxnSpPr>
            <p:cNvPr id="19" name="直接连接符 18"/>
            <p:cNvCxnSpPr>
              <a:endCxn id="22" idx="0"/>
            </p:cNvCxnSpPr>
            <p:nvPr/>
          </p:nvCxnSpPr>
          <p:spPr>
            <a:xfrm>
              <a:off x="2323426" y="5492357"/>
              <a:ext cx="412008" cy="480583"/>
            </a:xfrm>
            <a:prstGeom prst="line">
              <a:avLst/>
            </a:prstGeom>
            <a:noFill/>
            <a:ln w="76200" cap="flat" cmpd="sng" algn="ctr">
              <a:solidFill>
                <a:schemeClr val="tx1"/>
              </a:solidFill>
              <a:prstDash val="solid"/>
            </a:ln>
            <a:effectLst/>
          </p:spPr>
        </p:cxnSp>
        <p:sp>
          <p:nvSpPr>
            <p:cNvPr id="22" name="文本框 21"/>
            <p:cNvSpPr txBox="1"/>
            <p:nvPr/>
          </p:nvSpPr>
          <p:spPr>
            <a:xfrm>
              <a:off x="2123728" y="5972940"/>
              <a:ext cx="1223412"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smtClean="0">
                  <a:ln>
                    <a:noFill/>
                  </a:ln>
                  <a:solidFill>
                    <a:srgbClr val="C00000"/>
                  </a:solidFill>
                  <a:effectLst/>
                  <a:uLnTx/>
                  <a:uFillTx/>
                  <a:latin typeface="Arial"/>
                  <a:ea typeface="黑体"/>
                </a:rPr>
                <a:t>1400s BC</a:t>
              </a:r>
              <a:endParaRPr kumimoji="0" lang="zh-CN" altLang="en-US" sz="1800" b="1" i="0" u="none" strike="noStrike" kern="0" cap="none" spc="0" normalizeH="0" baseline="0" noProof="0" dirty="0" smtClean="0">
                <a:ln>
                  <a:noFill/>
                </a:ln>
                <a:solidFill>
                  <a:srgbClr val="C00000"/>
                </a:solidFill>
                <a:effectLst/>
                <a:uLnTx/>
                <a:uFillTx/>
                <a:latin typeface="Arial"/>
                <a:ea typeface="黑体"/>
              </a:endParaRPr>
            </a:p>
          </p:txBody>
        </p:sp>
      </p:grpSp>
      <p:grpSp>
        <p:nvGrpSpPr>
          <p:cNvPr id="23" name="组合 22"/>
          <p:cNvGrpSpPr/>
          <p:nvPr/>
        </p:nvGrpSpPr>
        <p:grpSpPr>
          <a:xfrm>
            <a:off x="5330296" y="4519356"/>
            <a:ext cx="975460" cy="720080"/>
            <a:chOff x="5508104" y="4509120"/>
            <a:chExt cx="975460" cy="720080"/>
          </a:xfrm>
        </p:grpSpPr>
        <p:sp>
          <p:nvSpPr>
            <p:cNvPr id="24" name="文本框 23"/>
            <p:cNvSpPr txBox="1"/>
            <p:nvPr/>
          </p:nvSpPr>
          <p:spPr>
            <a:xfrm>
              <a:off x="5508104" y="4509120"/>
              <a:ext cx="975460"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dirty="0" err="1" smtClean="0">
                  <a:ln>
                    <a:noFill/>
                  </a:ln>
                  <a:solidFill>
                    <a:srgbClr val="C00000"/>
                  </a:solidFill>
                  <a:effectLst/>
                  <a:uLnTx/>
                  <a:uFillTx/>
                  <a:latin typeface="Arial"/>
                  <a:ea typeface="黑体"/>
                </a:rPr>
                <a:t>Tanakh</a:t>
              </a:r>
              <a:endParaRPr kumimoji="0" lang="zh-CN" altLang="en-US" sz="1800" b="1" i="0" u="none" strike="noStrike" kern="0" cap="none" spc="0" normalizeH="0" baseline="0" noProof="0" dirty="0" smtClean="0">
                <a:ln>
                  <a:noFill/>
                </a:ln>
                <a:solidFill>
                  <a:srgbClr val="C00000"/>
                </a:solidFill>
                <a:effectLst/>
                <a:uLnTx/>
                <a:uFillTx/>
                <a:latin typeface="Arial"/>
                <a:ea typeface="黑体"/>
              </a:endParaRPr>
            </a:p>
          </p:txBody>
        </p:sp>
        <p:cxnSp>
          <p:nvCxnSpPr>
            <p:cNvPr id="25" name="直接连接符 24"/>
            <p:cNvCxnSpPr>
              <a:stCxn id="24" idx="2"/>
            </p:cNvCxnSpPr>
            <p:nvPr/>
          </p:nvCxnSpPr>
          <p:spPr>
            <a:xfrm flipH="1">
              <a:off x="5508104" y="4878452"/>
              <a:ext cx="487730" cy="350748"/>
            </a:xfrm>
            <a:prstGeom prst="line">
              <a:avLst/>
            </a:prstGeom>
            <a:noFill/>
            <a:ln w="76200" cap="flat" cmpd="sng" algn="ctr">
              <a:solidFill>
                <a:schemeClr val="tx1"/>
              </a:solidFill>
              <a:prstDash val="solid"/>
            </a:ln>
            <a:effectLst/>
          </p:spPr>
        </p:cxnSp>
      </p:grpSp>
    </p:spTree>
    <p:extLst>
      <p:ext uri="{BB962C8B-B14F-4D97-AF65-F5344CB8AC3E}">
        <p14:creationId xmlns:p14="http://schemas.microsoft.com/office/powerpoint/2010/main" val="128003582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fade">
                                      <p:cBhvr>
                                        <p:cTn id="1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智能问答技术</a:t>
            </a:r>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17</a:t>
            </a:fld>
            <a:endParaRPr lang="zh-CN" altLang="en-US" dirty="0"/>
          </a:p>
        </p:txBody>
      </p:sp>
      <p:graphicFrame>
        <p:nvGraphicFramePr>
          <p:cNvPr id="11" name="内容占位符 4"/>
          <p:cNvGraphicFramePr>
            <a:graphicFrameLocks/>
          </p:cNvGraphicFramePr>
          <p:nvPr>
            <p:extLst>
              <p:ext uri="{D42A27DB-BD31-4B8C-83A1-F6EECF244321}">
                <p14:modId xmlns:p14="http://schemas.microsoft.com/office/powerpoint/2010/main" val="3039740136"/>
              </p:ext>
            </p:extLst>
          </p:nvPr>
        </p:nvGraphicFramePr>
        <p:xfrm>
          <a:off x="251520" y="1282748"/>
          <a:ext cx="6552728" cy="28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内容占位符 5"/>
          <p:cNvSpPr>
            <a:spLocks noGrp="1"/>
          </p:cNvSpPr>
          <p:nvPr>
            <p:ph sz="quarter" idx="1"/>
          </p:nvPr>
        </p:nvSpPr>
        <p:spPr>
          <a:xfrm>
            <a:off x="251520" y="1742772"/>
            <a:ext cx="8640960" cy="4638555"/>
          </a:xfrm>
        </p:spPr>
        <p:txBody>
          <a:bodyPr/>
          <a:lstStyle/>
          <a:p>
            <a:r>
              <a:rPr lang="zh-CN" altLang="en-US" dirty="0" smtClean="0"/>
              <a:t>答案生成</a:t>
            </a:r>
            <a:endParaRPr lang="en-US" altLang="zh-CN" dirty="0" smtClean="0"/>
          </a:p>
          <a:p>
            <a:pPr lvl="1"/>
            <a:r>
              <a:rPr lang="zh-CN" altLang="en-US" dirty="0" smtClean="0"/>
              <a:t>从检索到的相关段落中抽取候选答案，并进行排序</a:t>
            </a:r>
            <a:endParaRPr lang="en-US" altLang="zh-CN" dirty="0" smtClean="0"/>
          </a:p>
          <a:p>
            <a:pPr lvl="1"/>
            <a:r>
              <a:rPr lang="zh-CN" altLang="en-US" dirty="0" smtClean="0"/>
              <a:t>主要方法</a:t>
            </a:r>
            <a:endParaRPr lang="en-US" altLang="zh-CN" dirty="0" smtClean="0"/>
          </a:p>
          <a:p>
            <a:pPr lvl="2"/>
            <a:r>
              <a:rPr lang="zh-CN" altLang="en-US" dirty="0" smtClean="0">
                <a:solidFill>
                  <a:srgbClr val="FF0000"/>
                </a:solidFill>
              </a:rPr>
              <a:t>命名实体识别</a:t>
            </a:r>
            <a:r>
              <a:rPr lang="zh-CN" altLang="en-US" dirty="0" smtClean="0"/>
              <a:t>与答案类型匹配</a:t>
            </a:r>
            <a:endParaRPr lang="en-US" altLang="zh-CN" dirty="0" smtClean="0"/>
          </a:p>
          <a:p>
            <a:pPr lvl="2"/>
            <a:r>
              <a:rPr lang="zh-CN" altLang="en-US" dirty="0" smtClean="0"/>
              <a:t>表层文本特征与</a:t>
            </a:r>
            <a:r>
              <a:rPr lang="zh-CN" altLang="en-US" dirty="0" smtClean="0">
                <a:solidFill>
                  <a:srgbClr val="FF0000"/>
                </a:solidFill>
              </a:rPr>
              <a:t>语法结构特征</a:t>
            </a:r>
            <a:endParaRPr lang="en-US" altLang="zh-CN" dirty="0">
              <a:solidFill>
                <a:srgbClr val="FF0000"/>
              </a:solidFill>
            </a:endParaRPr>
          </a:p>
        </p:txBody>
      </p:sp>
      <p:sp>
        <p:nvSpPr>
          <p:cNvPr id="13" name="矩形 12"/>
          <p:cNvSpPr/>
          <p:nvPr/>
        </p:nvSpPr>
        <p:spPr>
          <a:xfrm>
            <a:off x="2132855" y="3789354"/>
            <a:ext cx="4878288" cy="646331"/>
          </a:xfrm>
          <a:prstGeom prst="rect">
            <a:avLst/>
          </a:prstGeom>
        </p:spPr>
        <p:txBody>
          <a:bodyPr wrap="square">
            <a:spAutoFit/>
          </a:bodyPr>
          <a:lstStyle/>
          <a:p>
            <a:pPr algn="ctr"/>
            <a:r>
              <a:rPr lang="en-US" altLang="zh-CN" b="1" i="1" dirty="0">
                <a:solidFill>
                  <a:srgbClr val="0000FF"/>
                </a:solidFill>
                <a:latin typeface="Arial"/>
                <a:ea typeface="黑体"/>
              </a:rPr>
              <a:t>“Who </a:t>
            </a:r>
            <a:r>
              <a:rPr lang="en-US" altLang="zh-CN" b="1" i="1" dirty="0" smtClean="0">
                <a:solidFill>
                  <a:srgbClr val="0000FF"/>
                </a:solidFill>
                <a:latin typeface="Arial"/>
                <a:ea typeface="黑体"/>
              </a:rPr>
              <a:t>was Queen Victoria’s second son?”</a:t>
            </a:r>
          </a:p>
          <a:p>
            <a:pPr algn="ctr"/>
            <a:r>
              <a:rPr lang="zh-CN" altLang="en-US" dirty="0" smtClean="0">
                <a:solidFill>
                  <a:prstClr val="black"/>
                </a:solidFill>
                <a:latin typeface="Arial"/>
                <a:ea typeface="黑体"/>
              </a:rPr>
              <a:t>（</a:t>
            </a:r>
            <a:r>
              <a:rPr lang="zh-CN" altLang="en-US" dirty="0">
                <a:solidFill>
                  <a:prstClr val="black"/>
                </a:solidFill>
                <a:latin typeface="Arial"/>
                <a:ea typeface="黑体"/>
              </a:rPr>
              <a:t>答案</a:t>
            </a:r>
            <a:r>
              <a:rPr lang="zh-CN" altLang="en-US" dirty="0" smtClean="0">
                <a:solidFill>
                  <a:prstClr val="black"/>
                </a:solidFill>
                <a:latin typeface="Arial"/>
                <a:ea typeface="黑体"/>
              </a:rPr>
              <a:t>类型</a:t>
            </a:r>
            <a:r>
              <a:rPr lang="zh-CN" altLang="en-US" dirty="0">
                <a:solidFill>
                  <a:prstClr val="black"/>
                </a:solidFill>
                <a:latin typeface="Arial"/>
                <a:ea typeface="黑体"/>
              </a:rPr>
              <a:t>：人物</a:t>
            </a:r>
            <a:r>
              <a:rPr lang="zh-CN" altLang="en-US" dirty="0" smtClean="0">
                <a:solidFill>
                  <a:prstClr val="black"/>
                </a:solidFill>
                <a:latin typeface="Arial"/>
                <a:ea typeface="黑体"/>
              </a:rPr>
              <a:t>）</a:t>
            </a:r>
            <a:endParaRPr lang="zh-CN" altLang="en-US" dirty="0">
              <a:solidFill>
                <a:prstClr val="black"/>
              </a:solidFill>
              <a:latin typeface="Arial"/>
              <a:ea typeface="黑体"/>
            </a:endParaRPr>
          </a:p>
        </p:txBody>
      </p:sp>
      <p:pic>
        <p:nvPicPr>
          <p:cNvPr id="3" name="图片 2"/>
          <p:cNvPicPr>
            <a:picLocks noChangeAspect="1"/>
          </p:cNvPicPr>
          <p:nvPr/>
        </p:nvPicPr>
        <p:blipFill>
          <a:blip r:embed="rId7"/>
          <a:stretch>
            <a:fillRect/>
          </a:stretch>
        </p:blipFill>
        <p:spPr>
          <a:xfrm>
            <a:off x="1338262" y="4607678"/>
            <a:ext cx="6467475" cy="1457325"/>
          </a:xfrm>
          <a:prstGeom prst="rect">
            <a:avLst/>
          </a:prstGeom>
          <a:ln>
            <a:solidFill>
              <a:schemeClr val="tx1"/>
            </a:solidFill>
          </a:ln>
        </p:spPr>
      </p:pic>
    </p:spTree>
    <p:extLst>
      <p:ext uri="{BB962C8B-B14F-4D97-AF65-F5344CB8AC3E}">
        <p14:creationId xmlns:p14="http://schemas.microsoft.com/office/powerpoint/2010/main" val="81023236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sz="quarter" idx="1"/>
          </p:nvPr>
        </p:nvSpPr>
        <p:spPr/>
        <p:txBody>
          <a:bodyPr/>
          <a:lstStyle/>
          <a:p>
            <a:r>
              <a:rPr lang="zh-CN" altLang="en-US" dirty="0" smtClean="0"/>
              <a:t>学习研究简介</a:t>
            </a:r>
          </a:p>
          <a:p>
            <a:r>
              <a:rPr lang="zh-CN" altLang="en-US" dirty="0" smtClean="0"/>
              <a:t>学习与研究主题</a:t>
            </a:r>
            <a:endParaRPr lang="en-US" altLang="zh-CN" dirty="0" smtClean="0"/>
          </a:p>
          <a:p>
            <a:pPr lvl="1"/>
            <a:r>
              <a:rPr lang="zh-CN" altLang="en-US" dirty="0" smtClean="0"/>
              <a:t>特征定位技术</a:t>
            </a:r>
          </a:p>
          <a:p>
            <a:pPr lvl="1"/>
            <a:r>
              <a:rPr lang="zh-CN" altLang="en-US" dirty="0" smtClean="0"/>
              <a:t>智能问答</a:t>
            </a:r>
            <a:r>
              <a:rPr lang="zh-CN" altLang="en-US" dirty="0"/>
              <a:t>技术</a:t>
            </a:r>
            <a:endParaRPr lang="zh-CN" altLang="en-US" dirty="0" smtClean="0"/>
          </a:p>
          <a:p>
            <a:pPr lvl="1"/>
            <a:r>
              <a:rPr lang="zh-CN" altLang="en-US" dirty="0" smtClean="0">
                <a:solidFill>
                  <a:srgbClr val="FF0000"/>
                </a:solidFill>
              </a:rPr>
              <a:t>知识表示学习技术</a:t>
            </a:r>
          </a:p>
          <a:p>
            <a:r>
              <a:rPr lang="zh-CN" altLang="en-US" dirty="0" smtClean="0"/>
              <a:t>研究工作设想</a:t>
            </a:r>
          </a:p>
          <a:p>
            <a:r>
              <a:rPr lang="zh-CN" altLang="en-US" dirty="0" smtClean="0"/>
              <a:t>问题回答</a:t>
            </a:r>
          </a:p>
          <a:p>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18</a:t>
            </a:fld>
            <a:endParaRPr lang="zh-CN" altLang="en-US" dirty="0"/>
          </a:p>
        </p:txBody>
      </p:sp>
      <p:pic>
        <p:nvPicPr>
          <p:cNvPr id="5" name="图片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788024" y="3789040"/>
            <a:ext cx="3600400" cy="2420876"/>
          </a:xfrm>
          <a:prstGeom prst="rect">
            <a:avLst/>
          </a:prstGeom>
        </p:spPr>
      </p:pic>
    </p:spTree>
    <p:extLst>
      <p:ext uri="{BB962C8B-B14F-4D97-AF65-F5344CB8AC3E}">
        <p14:creationId xmlns:p14="http://schemas.microsoft.com/office/powerpoint/2010/main" val="273623797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知识表示学习技术</a:t>
            </a:r>
            <a:endParaRPr lang="zh-CN" altLang="en-US" dirty="0"/>
          </a:p>
        </p:txBody>
      </p:sp>
      <p:sp>
        <p:nvSpPr>
          <p:cNvPr id="3" name="内容占位符 2"/>
          <p:cNvSpPr>
            <a:spLocks noGrp="1"/>
          </p:cNvSpPr>
          <p:nvPr>
            <p:ph sz="quarter" idx="1"/>
          </p:nvPr>
        </p:nvSpPr>
        <p:spPr>
          <a:xfrm>
            <a:off x="251520" y="1196752"/>
            <a:ext cx="8640960" cy="2232248"/>
          </a:xfrm>
        </p:spPr>
        <p:txBody>
          <a:bodyPr/>
          <a:lstStyle/>
          <a:p>
            <a:r>
              <a:rPr lang="zh-CN" altLang="en-US" dirty="0" smtClean="0"/>
              <a:t>背景</a:t>
            </a:r>
            <a:endParaRPr lang="en-US" altLang="zh-CN" dirty="0" smtClean="0"/>
          </a:p>
          <a:p>
            <a:pPr lvl="1"/>
            <a:r>
              <a:rPr lang="zh-CN" altLang="en-US" dirty="0" smtClean="0">
                <a:solidFill>
                  <a:srgbClr val="FF0000"/>
                </a:solidFill>
              </a:rPr>
              <a:t>数据降维</a:t>
            </a:r>
            <a:r>
              <a:rPr lang="zh-CN" altLang="en-US" dirty="0" smtClean="0"/>
              <a:t>是指获得高维数据的有意义的低维表示的过程，可以减轻维数灾难和噪音干扰，从而促进高维数据的分类、可视化和压缩</a:t>
            </a:r>
            <a:endParaRPr lang="en-US" altLang="zh-CN" dirty="0" smtClean="0"/>
          </a:p>
          <a:p>
            <a:pPr lvl="1"/>
            <a:r>
              <a:rPr lang="zh-CN" altLang="en-US" dirty="0" smtClean="0"/>
              <a:t>知识表示学习：如何获得</a:t>
            </a:r>
            <a:r>
              <a:rPr lang="zh-CN" altLang="en-US" dirty="0" smtClean="0">
                <a:solidFill>
                  <a:srgbClr val="FF0000"/>
                </a:solidFill>
              </a:rPr>
              <a:t>多关联数据</a:t>
            </a:r>
            <a:r>
              <a:rPr lang="zh-CN" altLang="en-US" dirty="0" smtClean="0"/>
              <a:t>的有意义的低维表示？</a:t>
            </a:r>
            <a:endParaRPr lang="en-US" altLang="zh-CN" dirty="0" smtClean="0"/>
          </a:p>
          <a:p>
            <a:pPr lvl="2"/>
            <a:r>
              <a:rPr lang="zh-CN" altLang="en-US" dirty="0" smtClean="0"/>
              <a:t>多关联数据：由实体以及实体间不同类型的边组成的信息网络</a:t>
            </a:r>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19</a:t>
            </a:fld>
            <a:endParaRPr lang="zh-CN" altLang="en-US" dirty="0"/>
          </a:p>
        </p:txBody>
      </p:sp>
      <p:grpSp>
        <p:nvGrpSpPr>
          <p:cNvPr id="10" name="组合 9"/>
          <p:cNvGrpSpPr/>
          <p:nvPr/>
        </p:nvGrpSpPr>
        <p:grpSpPr>
          <a:xfrm>
            <a:off x="719572" y="3140968"/>
            <a:ext cx="7704856" cy="1512168"/>
            <a:chOff x="755576" y="3429000"/>
            <a:chExt cx="7704856" cy="1512168"/>
          </a:xfrm>
        </p:grpSpPr>
        <p:sp>
          <p:nvSpPr>
            <p:cNvPr id="7" name="矩形 6"/>
            <p:cNvSpPr/>
            <p:nvPr/>
          </p:nvSpPr>
          <p:spPr>
            <a:xfrm>
              <a:off x="755576" y="3429000"/>
              <a:ext cx="7704856" cy="15121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122" name="Picture 2" descr="Image result for database tabl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15816" y="3658072"/>
              <a:ext cx="1949542" cy="107351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3"/>
            <a:stretch>
              <a:fillRect/>
            </a:stretch>
          </p:blipFill>
          <p:spPr>
            <a:xfrm>
              <a:off x="6228184" y="3539371"/>
              <a:ext cx="1800398" cy="1310915"/>
            </a:xfrm>
            <a:prstGeom prst="rect">
              <a:avLst/>
            </a:prstGeom>
          </p:spPr>
        </p:pic>
        <p:sp>
          <p:nvSpPr>
            <p:cNvPr id="8" name="右箭头 7"/>
            <p:cNvSpPr/>
            <p:nvPr/>
          </p:nvSpPr>
          <p:spPr>
            <a:xfrm>
              <a:off x="5076056" y="3942800"/>
              <a:ext cx="1008111" cy="504056"/>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9" name="文本框 8"/>
            <p:cNvSpPr txBox="1"/>
            <p:nvPr/>
          </p:nvSpPr>
          <p:spPr>
            <a:xfrm>
              <a:off x="5042944" y="3484110"/>
              <a:ext cx="1074333" cy="523220"/>
            </a:xfrm>
            <a:prstGeom prst="rect">
              <a:avLst/>
            </a:prstGeom>
            <a:noFill/>
          </p:spPr>
          <p:txBody>
            <a:bodyPr wrap="none" rtlCol="0">
              <a:spAutoFit/>
            </a:bodyPr>
            <a:lstStyle/>
            <a:p>
              <a:r>
                <a:rPr lang="en-US" altLang="zh-CN" sz="1400" dirty="0" smtClean="0">
                  <a:latin typeface="Arial" panose="020B0604020202020204" pitchFamily="34" charset="0"/>
                  <a:ea typeface="黑体" panose="02010609060101010101" pitchFamily="49" charset="-122"/>
                  <a:cs typeface="Arial" panose="020B0604020202020204" pitchFamily="34" charset="0"/>
                </a:rPr>
                <a:t>PCA, SVD,</a:t>
              </a:r>
            </a:p>
            <a:p>
              <a:r>
                <a:rPr lang="en-US" altLang="zh-CN" sz="1400" dirty="0" smtClean="0">
                  <a:latin typeface="Arial" panose="020B0604020202020204" pitchFamily="34" charset="0"/>
                  <a:ea typeface="黑体" panose="02010609060101010101" pitchFamily="49" charset="-122"/>
                  <a:cs typeface="Arial" panose="020B0604020202020204" pitchFamily="34" charset="0"/>
                </a:rPr>
                <a:t>t-SNE, …</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
          <p:nvSpPr>
            <p:cNvPr id="11" name="文本框 10"/>
            <p:cNvSpPr txBox="1"/>
            <p:nvPr/>
          </p:nvSpPr>
          <p:spPr>
            <a:xfrm>
              <a:off x="1115616" y="4010162"/>
              <a:ext cx="1224136" cy="369332"/>
            </a:xfrm>
            <a:prstGeom prst="rect">
              <a:avLst/>
            </a:prstGeom>
            <a:noFill/>
          </p:spPr>
          <p:txBody>
            <a:bodyPr wrap="square" rtlCol="0">
              <a:spAutoFit/>
            </a:bodyPr>
            <a:lstStyle/>
            <a:p>
              <a:r>
                <a:rPr lang="zh-CN" altLang="en-US" b="1" dirty="0" smtClean="0">
                  <a:latin typeface="Arial" panose="020B0604020202020204" pitchFamily="34" charset="0"/>
                  <a:ea typeface="黑体" panose="02010609060101010101" pitchFamily="49" charset="-122"/>
                  <a:cs typeface="Arial" panose="020B0604020202020204" pitchFamily="34" charset="0"/>
                </a:rPr>
                <a:t>数据降维</a:t>
              </a:r>
              <a:r>
                <a:rPr lang="zh-CN" altLang="en-US" b="1" dirty="0">
                  <a:latin typeface="Arial" panose="020B0604020202020204" pitchFamily="34" charset="0"/>
                  <a:ea typeface="黑体" panose="02010609060101010101" pitchFamily="49" charset="-122"/>
                  <a:cs typeface="Arial" panose="020B0604020202020204" pitchFamily="34" charset="0"/>
                </a:rPr>
                <a:t>：</a:t>
              </a:r>
            </a:p>
          </p:txBody>
        </p:sp>
      </p:grpSp>
      <p:sp>
        <p:nvSpPr>
          <p:cNvPr id="28" name="矩形 27"/>
          <p:cNvSpPr/>
          <p:nvPr/>
        </p:nvSpPr>
        <p:spPr>
          <a:xfrm>
            <a:off x="719572" y="4736685"/>
            <a:ext cx="7704856" cy="1512168"/>
          </a:xfrm>
          <a:prstGeom prst="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a:off x="5040052" y="5250485"/>
            <a:ext cx="1008111" cy="504056"/>
          </a:xfrm>
          <a:prstGeom prst="rightArrow">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zh-CN" altLang="en-US"/>
          </a:p>
        </p:txBody>
      </p:sp>
      <p:sp>
        <p:nvSpPr>
          <p:cNvPr id="33" name="文本框 32"/>
          <p:cNvSpPr txBox="1"/>
          <p:nvPr/>
        </p:nvSpPr>
        <p:spPr>
          <a:xfrm>
            <a:off x="896929" y="5317847"/>
            <a:ext cx="1589502" cy="369332"/>
          </a:xfrm>
          <a:prstGeom prst="rect">
            <a:avLst/>
          </a:prstGeom>
          <a:noFill/>
        </p:spPr>
        <p:txBody>
          <a:bodyPr wrap="square" rtlCol="0">
            <a:spAutoFit/>
          </a:bodyPr>
          <a:lstStyle/>
          <a:p>
            <a:r>
              <a:rPr lang="zh-CN" altLang="en-US" b="1" dirty="0" smtClean="0">
                <a:latin typeface="Arial" panose="020B0604020202020204" pitchFamily="34" charset="0"/>
                <a:ea typeface="黑体" panose="02010609060101010101" pitchFamily="49" charset="-122"/>
                <a:cs typeface="Arial" panose="020B0604020202020204" pitchFamily="34" charset="0"/>
              </a:rPr>
              <a:t>知识表示学习：</a:t>
            </a:r>
            <a:endParaRPr lang="zh-CN" altLang="en-US" b="1" dirty="0">
              <a:latin typeface="Arial" panose="020B0604020202020204" pitchFamily="34" charset="0"/>
              <a:ea typeface="黑体" panose="02010609060101010101" pitchFamily="49" charset="-122"/>
              <a:cs typeface="Arial" panose="020B0604020202020204" pitchFamily="34" charset="0"/>
            </a:endParaRPr>
          </a:p>
        </p:txBody>
      </p:sp>
      <p:pic>
        <p:nvPicPr>
          <p:cNvPr id="5124" name="Picture 4" descr="Image result for knowledge graph"/>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r="23073"/>
          <a:stretch/>
        </p:blipFill>
        <p:spPr bwMode="auto">
          <a:xfrm>
            <a:off x="2879812" y="4956486"/>
            <a:ext cx="1980220" cy="1072566"/>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36" name="文本框 35"/>
          <p:cNvSpPr txBox="1"/>
          <p:nvPr/>
        </p:nvSpPr>
        <p:spPr>
          <a:xfrm>
            <a:off x="5286915" y="4827667"/>
            <a:ext cx="434734" cy="584775"/>
          </a:xfrm>
          <a:prstGeom prst="rect">
            <a:avLst/>
          </a:prstGeom>
          <a:noFill/>
        </p:spPr>
        <p:txBody>
          <a:bodyPr wrap="none" rtlCol="0">
            <a:spAutoFit/>
          </a:bodyPr>
          <a:lstStyle/>
          <a:p>
            <a:r>
              <a:rPr lang="en-US" altLang="zh-CN" sz="3200" b="1" dirty="0" smtClean="0">
                <a:solidFill>
                  <a:srgbClr val="C00000"/>
                </a:solidFill>
                <a:latin typeface="Arial" panose="020B0604020202020204" pitchFamily="34" charset="0"/>
                <a:ea typeface="黑体" panose="02010609060101010101" pitchFamily="49" charset="-122"/>
                <a:cs typeface="Arial" panose="020B0604020202020204" pitchFamily="34" charset="0"/>
              </a:rPr>
              <a:t>?</a:t>
            </a:r>
            <a:endParaRPr lang="zh-CN" altLang="en-US" sz="3200" b="1" dirty="0">
              <a:solidFill>
                <a:srgbClr val="C00000"/>
              </a:solidFill>
              <a:latin typeface="Arial" panose="020B0604020202020204" pitchFamily="34" charset="0"/>
              <a:ea typeface="黑体" panose="02010609060101010101" pitchFamily="49" charset="-122"/>
              <a:cs typeface="Arial" panose="020B0604020202020204" pitchFamily="34" charset="0"/>
            </a:endParaRPr>
          </a:p>
        </p:txBody>
      </p:sp>
      <p:pic>
        <p:nvPicPr>
          <p:cNvPr id="37" name="图片 3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192180" y="4882725"/>
            <a:ext cx="1800398" cy="1210571"/>
          </a:xfrm>
          <a:prstGeom prst="rect">
            <a:avLst/>
          </a:prstGeom>
        </p:spPr>
      </p:pic>
    </p:spTree>
    <p:extLst>
      <p:ext uri="{BB962C8B-B14F-4D97-AF65-F5344CB8AC3E}">
        <p14:creationId xmlns:p14="http://schemas.microsoft.com/office/powerpoint/2010/main" val="1622593226"/>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sz="quarter" idx="1"/>
          </p:nvPr>
        </p:nvSpPr>
        <p:spPr/>
        <p:txBody>
          <a:bodyPr/>
          <a:lstStyle/>
          <a:p>
            <a:r>
              <a:rPr lang="zh-CN" altLang="en-US" dirty="0" smtClean="0">
                <a:solidFill>
                  <a:srgbClr val="FF0000"/>
                </a:solidFill>
              </a:rPr>
              <a:t>学习研究简介</a:t>
            </a:r>
          </a:p>
          <a:p>
            <a:r>
              <a:rPr lang="zh-CN" altLang="en-US" dirty="0" smtClean="0"/>
              <a:t>学习与研究主题</a:t>
            </a:r>
            <a:endParaRPr lang="en-US" altLang="zh-CN" dirty="0" smtClean="0"/>
          </a:p>
          <a:p>
            <a:pPr lvl="1"/>
            <a:r>
              <a:rPr lang="zh-CN" altLang="en-US" dirty="0" smtClean="0"/>
              <a:t>特征定位技术</a:t>
            </a:r>
          </a:p>
          <a:p>
            <a:pPr lvl="1"/>
            <a:r>
              <a:rPr lang="zh-CN" altLang="en-US" dirty="0" smtClean="0"/>
              <a:t>智能问答</a:t>
            </a:r>
            <a:r>
              <a:rPr lang="zh-CN" altLang="en-US" dirty="0"/>
              <a:t>技术</a:t>
            </a:r>
            <a:endParaRPr lang="zh-CN" altLang="en-US" dirty="0" smtClean="0"/>
          </a:p>
          <a:p>
            <a:pPr lvl="1"/>
            <a:r>
              <a:rPr lang="zh-CN" altLang="en-US" dirty="0" smtClean="0"/>
              <a:t>知识表示学习技术</a:t>
            </a:r>
          </a:p>
          <a:p>
            <a:r>
              <a:rPr lang="zh-CN" altLang="en-US" dirty="0" smtClean="0"/>
              <a:t>研究工作设想</a:t>
            </a:r>
          </a:p>
          <a:p>
            <a:r>
              <a:rPr lang="zh-CN" altLang="en-US" dirty="0" smtClean="0"/>
              <a:t>问题回答</a:t>
            </a:r>
          </a:p>
          <a:p>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2</a:t>
            </a:fld>
            <a:endParaRPr lang="zh-CN" altLang="en-US" dirty="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知识表示学习技术</a:t>
            </a:r>
            <a:endParaRPr lang="zh-CN" altLang="en-US" dirty="0"/>
          </a:p>
        </p:txBody>
      </p:sp>
      <p:sp>
        <p:nvSpPr>
          <p:cNvPr id="3" name="内容占位符 2"/>
          <p:cNvSpPr>
            <a:spLocks noGrp="1"/>
          </p:cNvSpPr>
          <p:nvPr>
            <p:ph sz="quarter" idx="1"/>
          </p:nvPr>
        </p:nvSpPr>
        <p:spPr/>
        <p:txBody>
          <a:bodyPr/>
          <a:lstStyle/>
          <a:p>
            <a:r>
              <a:rPr lang="zh-CN" altLang="en-US" dirty="0" smtClean="0"/>
              <a:t>调研动机</a:t>
            </a:r>
            <a:endParaRPr lang="en-US" altLang="zh-CN" dirty="0" smtClean="0"/>
          </a:p>
          <a:p>
            <a:pPr lvl="1"/>
            <a:r>
              <a:rPr lang="zh-CN" altLang="en-US" dirty="0" smtClean="0"/>
              <a:t>软件工程数据中存在大量、多样的关联关系</a:t>
            </a:r>
            <a:endParaRPr lang="en-US" altLang="zh-CN" dirty="0" smtClean="0"/>
          </a:p>
          <a:p>
            <a:pPr lvl="2"/>
            <a:r>
              <a:rPr lang="zh-CN" altLang="en-US" dirty="0" smtClean="0"/>
              <a:t>例如：</a:t>
            </a:r>
            <a:r>
              <a:rPr lang="en-US" altLang="zh-CN" i="1" dirty="0" smtClean="0"/>
              <a:t>&lt;</a:t>
            </a:r>
            <a:r>
              <a:rPr lang="zh-CN" altLang="en-US" i="1" dirty="0" smtClean="0"/>
              <a:t>方法</a:t>
            </a:r>
            <a:r>
              <a:rPr lang="en-US" altLang="zh-CN" i="1" dirty="0" smtClean="0"/>
              <a:t>A</a:t>
            </a:r>
            <a:r>
              <a:rPr lang="zh-CN" altLang="en-US" i="1" dirty="0" smtClean="0"/>
              <a:t>，调用，方法</a:t>
            </a:r>
            <a:r>
              <a:rPr lang="en-US" altLang="zh-CN" i="1" dirty="0" smtClean="0"/>
              <a:t>B&gt;</a:t>
            </a:r>
            <a:r>
              <a:rPr lang="zh-CN" altLang="en-US" dirty="0" smtClean="0"/>
              <a:t>、</a:t>
            </a:r>
            <a:r>
              <a:rPr lang="en-US" altLang="zh-CN" i="1" dirty="0" smtClean="0"/>
              <a:t>&lt;</a:t>
            </a:r>
            <a:r>
              <a:rPr lang="zh-CN" altLang="en-US" i="1" dirty="0" smtClean="0"/>
              <a:t>开发者</a:t>
            </a:r>
            <a:r>
              <a:rPr lang="en-US" altLang="zh-CN" i="1" dirty="0" smtClean="0"/>
              <a:t>X</a:t>
            </a:r>
            <a:r>
              <a:rPr lang="zh-CN" altLang="en-US" i="1" dirty="0" smtClean="0"/>
              <a:t>，编辑过，方法</a:t>
            </a:r>
            <a:r>
              <a:rPr lang="en-US" altLang="zh-CN" i="1" dirty="0" smtClean="0"/>
              <a:t>A&gt;</a:t>
            </a:r>
            <a:r>
              <a:rPr lang="zh-CN" altLang="en-US" dirty="0" smtClean="0"/>
              <a:t>、</a:t>
            </a:r>
            <a:r>
              <a:rPr lang="en-US" altLang="zh-CN" dirty="0" smtClean="0"/>
              <a:t>…</a:t>
            </a:r>
          </a:p>
          <a:p>
            <a:pPr lvl="1"/>
            <a:r>
              <a:rPr lang="zh-CN" altLang="en-US" dirty="0" smtClean="0"/>
              <a:t>我们希望基于知识表示学习技术来分析这些关联关系，从而能够对软件工程数据中的</a:t>
            </a:r>
            <a:r>
              <a:rPr lang="zh-CN" altLang="en-US" dirty="0" smtClean="0">
                <a:solidFill>
                  <a:srgbClr val="FF0000"/>
                </a:solidFill>
              </a:rPr>
              <a:t>潜在的关联关系</a:t>
            </a:r>
            <a:r>
              <a:rPr lang="zh-CN" altLang="en-US" dirty="0" smtClean="0"/>
              <a:t>进行</a:t>
            </a:r>
            <a:r>
              <a:rPr lang="zh-CN" altLang="en-US" dirty="0" smtClean="0">
                <a:solidFill>
                  <a:srgbClr val="FF0000"/>
                </a:solidFill>
              </a:rPr>
              <a:t>预测</a:t>
            </a:r>
            <a:endParaRPr lang="en-US" altLang="zh-CN" dirty="0" smtClean="0">
              <a:solidFill>
                <a:srgbClr val="FF0000"/>
              </a:solidFill>
            </a:endParaRPr>
          </a:p>
          <a:p>
            <a:pPr lvl="1"/>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20</a:t>
            </a:fld>
            <a:endParaRPr lang="zh-CN" altLang="en-US" dirty="0"/>
          </a:p>
        </p:txBody>
      </p:sp>
      <p:pic>
        <p:nvPicPr>
          <p:cNvPr id="5" name="图片 4"/>
          <p:cNvPicPr>
            <a:picLocks noChangeAspect="1"/>
          </p:cNvPicPr>
          <p:nvPr/>
        </p:nvPicPr>
        <p:blipFill>
          <a:blip r:embed="rId2"/>
          <a:stretch>
            <a:fillRect/>
          </a:stretch>
        </p:blipFill>
        <p:spPr>
          <a:xfrm>
            <a:off x="1564586" y="3212976"/>
            <a:ext cx="6014827" cy="2464080"/>
          </a:xfrm>
          <a:prstGeom prst="rect">
            <a:avLst/>
          </a:prstGeom>
        </p:spPr>
      </p:pic>
      <p:sp>
        <p:nvSpPr>
          <p:cNvPr id="6" name="文本框 5"/>
          <p:cNvSpPr txBox="1"/>
          <p:nvPr/>
        </p:nvSpPr>
        <p:spPr>
          <a:xfrm>
            <a:off x="2087723" y="5732059"/>
            <a:ext cx="4968552" cy="307777"/>
          </a:xfrm>
          <a:prstGeom prst="rect">
            <a:avLst/>
          </a:prstGeom>
          <a:noFill/>
        </p:spPr>
        <p:txBody>
          <a:bodyPr wrap="square" rtlCol="0">
            <a:spAutoFit/>
          </a:bodyPr>
          <a:lstStyle/>
          <a:p>
            <a:pPr algn="ctr"/>
            <a:r>
              <a:rPr lang="zh-CN" altLang="en-US" sz="1400" dirty="0" smtClean="0">
                <a:latin typeface="Arial" panose="020B0604020202020204" pitchFamily="34" charset="0"/>
                <a:ea typeface="黑体" panose="02010609060101010101" pitchFamily="49" charset="-122"/>
                <a:cs typeface="Arial" panose="020B0604020202020204" pitchFamily="34" charset="0"/>
              </a:rPr>
              <a:t>利用代码元素间的依赖关系，预测文本间潜在的关联关系</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551531176"/>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知识表示学习技术</a:t>
            </a:r>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21</a:t>
            </a:fld>
            <a:endParaRPr lang="zh-CN" altLang="en-US" dirty="0"/>
          </a:p>
        </p:txBody>
      </p:sp>
      <p:graphicFrame>
        <p:nvGraphicFramePr>
          <p:cNvPr id="11" name="内容占位符 4"/>
          <p:cNvGraphicFramePr>
            <a:graphicFrameLocks/>
          </p:cNvGraphicFramePr>
          <p:nvPr>
            <p:extLst>
              <p:ext uri="{D42A27DB-BD31-4B8C-83A1-F6EECF244321}">
                <p14:modId xmlns:p14="http://schemas.microsoft.com/office/powerpoint/2010/main" val="2939049945"/>
              </p:ext>
            </p:extLst>
          </p:nvPr>
        </p:nvGraphicFramePr>
        <p:xfrm>
          <a:off x="251520" y="1282748"/>
          <a:ext cx="6552728" cy="28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内容占位符 6"/>
          <p:cNvSpPr>
            <a:spLocks noGrp="1"/>
          </p:cNvSpPr>
          <p:nvPr>
            <p:ph sz="quarter" idx="1"/>
          </p:nvPr>
        </p:nvSpPr>
        <p:spPr>
          <a:xfrm>
            <a:off x="251520" y="1742772"/>
            <a:ext cx="8640960" cy="4638555"/>
          </a:xfrm>
        </p:spPr>
        <p:txBody>
          <a:bodyPr/>
          <a:lstStyle/>
          <a:p>
            <a:r>
              <a:rPr lang="zh-CN" altLang="en-US" dirty="0" smtClean="0"/>
              <a:t>知识表示学习的翻译模型</a:t>
            </a:r>
            <a:endParaRPr lang="en-US" altLang="zh-CN" dirty="0" smtClean="0"/>
          </a:p>
          <a:p>
            <a:pPr lvl="1"/>
            <a:r>
              <a:rPr lang="zh-CN" altLang="en-US" dirty="0" smtClean="0"/>
              <a:t>将每种类型的边建模为从头实体到尾实体的一个</a:t>
            </a:r>
            <a:r>
              <a:rPr lang="zh-CN" altLang="en-US" dirty="0" smtClean="0">
                <a:solidFill>
                  <a:srgbClr val="FF0000"/>
                </a:solidFill>
              </a:rPr>
              <a:t>平移变换 </a:t>
            </a:r>
            <a:endParaRPr lang="en-US" altLang="zh-CN" dirty="0"/>
          </a:p>
          <a:p>
            <a:pPr lvl="2"/>
            <a:r>
              <a:rPr lang="en-US" altLang="zh-CN" dirty="0" err="1" smtClean="0"/>
              <a:t>TransE</a:t>
            </a:r>
            <a:r>
              <a:rPr lang="en-US" altLang="zh-CN" dirty="0"/>
              <a:t> </a:t>
            </a:r>
            <a:r>
              <a:rPr lang="en-US" altLang="zh-CN" dirty="0" smtClean="0"/>
              <a:t>[</a:t>
            </a:r>
            <a:r>
              <a:rPr lang="en-US" altLang="zh-CN" dirty="0" err="1" smtClean="0"/>
              <a:t>Bordes</a:t>
            </a:r>
            <a:r>
              <a:rPr lang="en-US" altLang="zh-CN" dirty="0" smtClean="0"/>
              <a:t> 13]</a:t>
            </a:r>
            <a:endParaRPr lang="zh-CN" altLang="en-US" dirty="0"/>
          </a:p>
        </p:txBody>
      </p:sp>
      <p:pic>
        <p:nvPicPr>
          <p:cNvPr id="8" name="图片 7"/>
          <p:cNvPicPr>
            <a:picLocks noChangeAspect="1"/>
          </p:cNvPicPr>
          <p:nvPr/>
        </p:nvPicPr>
        <p:blipFill>
          <a:blip r:embed="rId7"/>
          <a:stretch>
            <a:fillRect/>
          </a:stretch>
        </p:blipFill>
        <p:spPr>
          <a:xfrm>
            <a:off x="3962957" y="2579518"/>
            <a:ext cx="2177805" cy="1582217"/>
          </a:xfrm>
          <a:prstGeom prst="rect">
            <a:avLst/>
          </a:prstGeom>
        </p:spPr>
      </p:pic>
      <p:grpSp>
        <p:nvGrpSpPr>
          <p:cNvPr id="14" name="组合 13"/>
          <p:cNvGrpSpPr/>
          <p:nvPr/>
        </p:nvGrpSpPr>
        <p:grpSpPr>
          <a:xfrm>
            <a:off x="868380" y="4319114"/>
            <a:ext cx="7407237" cy="1878295"/>
            <a:chOff x="467543" y="4430382"/>
            <a:chExt cx="7407237" cy="1878295"/>
          </a:xfrm>
        </p:grpSpPr>
        <p:sp>
          <p:nvSpPr>
            <p:cNvPr id="19" name="文本框 18"/>
            <p:cNvSpPr txBox="1"/>
            <p:nvPr/>
          </p:nvSpPr>
          <p:spPr>
            <a:xfrm>
              <a:off x="485546" y="4430382"/>
              <a:ext cx="3960440" cy="523220"/>
            </a:xfrm>
            <a:prstGeom prst="rect">
              <a:avLst/>
            </a:prstGeom>
            <a:solidFill>
              <a:schemeClr val="accent1">
                <a:lumMod val="20000"/>
                <a:lumOff val="80000"/>
              </a:schemeClr>
            </a:solidFill>
          </p:spPr>
          <p:txBody>
            <a:bodyPr wrap="square" rtlCol="0">
              <a:spAutoFit/>
            </a:bodyPr>
            <a:lstStyle/>
            <a:p>
              <a:pPr algn="ctr"/>
              <a:r>
                <a:rPr lang="en-US" altLang="zh-CN" sz="1400" dirty="0" smtClean="0">
                  <a:latin typeface="Arial" panose="020B0604020202020204" pitchFamily="34" charset="0"/>
                  <a:ea typeface="黑体" panose="02010609060101010101" pitchFamily="49" charset="-122"/>
                  <a:cs typeface="Arial" panose="020B0604020202020204" pitchFamily="34" charset="0"/>
                </a:rPr>
                <a:t>&lt;</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Michael_Jackson</a:t>
              </a:r>
              <a:r>
                <a:rPr lang="en-US" altLang="zh-CN" sz="1400" dirty="0" smtClean="0">
                  <a:latin typeface="Arial" panose="020B0604020202020204" pitchFamily="34" charset="0"/>
                  <a:ea typeface="黑体" panose="02010609060101010101" pitchFamily="49" charset="-122"/>
                  <a:cs typeface="Arial" panose="020B0604020202020204" pitchFamily="34" charset="0"/>
                </a:rPr>
                <a:t>, </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publish_song</a:t>
              </a:r>
              <a:r>
                <a:rPr lang="en-US" altLang="zh-CN" sz="1400" dirty="0" smtClean="0">
                  <a:latin typeface="Arial" panose="020B0604020202020204" pitchFamily="34" charset="0"/>
                  <a:ea typeface="黑体" panose="02010609060101010101" pitchFamily="49" charset="-122"/>
                  <a:cs typeface="Arial" panose="020B0604020202020204" pitchFamily="34" charset="0"/>
                </a:rPr>
                <a:t>, </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Beat_It</a:t>
              </a:r>
              <a:r>
                <a:rPr lang="en-US" altLang="zh-CN" sz="1400" dirty="0" smtClean="0">
                  <a:latin typeface="Arial" panose="020B0604020202020204" pitchFamily="34" charset="0"/>
                  <a:ea typeface="黑体" panose="02010609060101010101" pitchFamily="49" charset="-122"/>
                  <a:cs typeface="Arial" panose="020B0604020202020204" pitchFamily="34" charset="0"/>
                </a:rPr>
                <a:t>&gt;</a:t>
              </a:r>
            </a:p>
            <a:p>
              <a:pPr algn="ctr"/>
              <a:r>
                <a:rPr lang="en-US" altLang="zh-CN" sz="1400" dirty="0" smtClean="0">
                  <a:latin typeface="Arial" panose="020B0604020202020204" pitchFamily="34" charset="0"/>
                  <a:ea typeface="黑体" panose="02010609060101010101" pitchFamily="49" charset="-122"/>
                  <a:cs typeface="Arial" panose="020B0604020202020204" pitchFamily="34" charset="0"/>
                </a:rPr>
                <a:t>&lt;</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Michael_Jackson</a:t>
              </a:r>
              <a:r>
                <a:rPr lang="en-US" altLang="zh-CN" sz="1400" dirty="0" smtClean="0">
                  <a:latin typeface="Arial" panose="020B0604020202020204" pitchFamily="34" charset="0"/>
                  <a:ea typeface="黑体" panose="02010609060101010101" pitchFamily="49" charset="-122"/>
                  <a:cs typeface="Arial" panose="020B0604020202020204" pitchFamily="34" charset="0"/>
                </a:rPr>
                <a:t>, </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publish_song</a:t>
              </a:r>
              <a:r>
                <a:rPr lang="en-US" altLang="zh-CN" sz="1400" dirty="0" smtClean="0">
                  <a:latin typeface="Arial" panose="020B0604020202020204" pitchFamily="34" charset="0"/>
                  <a:ea typeface="黑体" panose="02010609060101010101" pitchFamily="49" charset="-122"/>
                  <a:cs typeface="Arial" panose="020B0604020202020204" pitchFamily="34" charset="0"/>
                </a:rPr>
                <a:t>, </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Billie_Jean</a:t>
              </a:r>
              <a:r>
                <a:rPr lang="en-US" altLang="zh-CN" sz="1400" dirty="0" smtClean="0">
                  <a:latin typeface="Arial" panose="020B0604020202020204" pitchFamily="34" charset="0"/>
                  <a:ea typeface="黑体" panose="02010609060101010101" pitchFamily="49" charset="-122"/>
                  <a:cs typeface="Arial" panose="020B0604020202020204" pitchFamily="34" charset="0"/>
                </a:rPr>
                <a:t>&gt;</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
          <p:nvSpPr>
            <p:cNvPr id="22" name="文本框 21"/>
            <p:cNvSpPr txBox="1"/>
            <p:nvPr/>
          </p:nvSpPr>
          <p:spPr>
            <a:xfrm>
              <a:off x="467543" y="5204397"/>
              <a:ext cx="3996444" cy="523220"/>
            </a:xfrm>
            <a:prstGeom prst="rect">
              <a:avLst/>
            </a:prstGeom>
            <a:solidFill>
              <a:schemeClr val="accent1">
                <a:lumMod val="20000"/>
                <a:lumOff val="80000"/>
              </a:schemeClr>
            </a:solidFill>
          </p:spPr>
          <p:txBody>
            <a:bodyPr wrap="square" rtlCol="0">
              <a:spAutoFit/>
            </a:bodyPr>
            <a:lstStyle/>
            <a:p>
              <a:pPr algn="ctr"/>
              <a:r>
                <a:rPr lang="en-US" altLang="zh-CN" sz="1400" dirty="0" err="1" smtClean="0">
                  <a:latin typeface="Arial" panose="020B0604020202020204" pitchFamily="34" charset="0"/>
                  <a:ea typeface="黑体" panose="02010609060101010101" pitchFamily="49" charset="-122"/>
                  <a:cs typeface="Arial" panose="020B0604020202020204" pitchFamily="34" charset="0"/>
                </a:rPr>
                <a:t>Michael_Jackson</a:t>
              </a:r>
              <a:r>
                <a:rPr lang="en-US" altLang="zh-CN" sz="1400" dirty="0" smtClean="0">
                  <a:latin typeface="Arial" panose="020B0604020202020204" pitchFamily="34" charset="0"/>
                  <a:ea typeface="黑体" panose="02010609060101010101" pitchFamily="49" charset="-122"/>
                  <a:cs typeface="Arial" panose="020B0604020202020204" pitchFamily="34" charset="0"/>
                </a:rPr>
                <a:t> + </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publish_song</a:t>
              </a:r>
              <a:r>
                <a:rPr lang="en-US" altLang="zh-CN" sz="1400" dirty="0" smtClean="0">
                  <a:latin typeface="Arial" panose="020B0604020202020204" pitchFamily="34" charset="0"/>
                  <a:ea typeface="黑体" panose="02010609060101010101" pitchFamily="49" charset="-122"/>
                  <a:cs typeface="Arial" panose="020B0604020202020204" pitchFamily="34" charset="0"/>
                </a:rPr>
                <a:t> </a:t>
              </a:r>
              <a:r>
                <a:rPr lang="zh-CN" altLang="en-US" sz="1400" dirty="0">
                  <a:latin typeface="Arial" panose="020B0604020202020204" pitchFamily="34" charset="0"/>
                  <a:cs typeface="Arial" panose="020B0604020202020204" pitchFamily="34" charset="0"/>
                </a:rPr>
                <a:t>≈</a:t>
              </a:r>
              <a:r>
                <a:rPr lang="en-US" altLang="zh-CN" sz="1400" dirty="0" smtClean="0">
                  <a:latin typeface="Arial" panose="020B0604020202020204" pitchFamily="34" charset="0"/>
                  <a:ea typeface="黑体" panose="02010609060101010101" pitchFamily="49" charset="-122"/>
                  <a:cs typeface="Arial" panose="020B0604020202020204" pitchFamily="34" charset="0"/>
                </a:rPr>
                <a:t> </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Beat_It</a:t>
              </a:r>
              <a:endParaRPr lang="en-US" altLang="zh-CN" sz="1400" dirty="0" smtClean="0">
                <a:latin typeface="Arial" panose="020B0604020202020204" pitchFamily="34" charset="0"/>
                <a:ea typeface="黑体" panose="02010609060101010101" pitchFamily="49" charset="-122"/>
                <a:cs typeface="Arial" panose="020B0604020202020204" pitchFamily="34" charset="0"/>
              </a:endParaRPr>
            </a:p>
            <a:p>
              <a:pPr algn="ctr"/>
              <a:r>
                <a:rPr lang="en-US" altLang="zh-CN" sz="1400" dirty="0" err="1">
                  <a:latin typeface="Arial" panose="020B0604020202020204" pitchFamily="34" charset="0"/>
                  <a:ea typeface="黑体" panose="02010609060101010101" pitchFamily="49" charset="-122"/>
                  <a:cs typeface="Arial" panose="020B0604020202020204" pitchFamily="34" charset="0"/>
                </a:rPr>
                <a:t>Michael_Jackson</a:t>
              </a:r>
              <a:r>
                <a:rPr lang="en-US" altLang="zh-CN" sz="1400" dirty="0">
                  <a:latin typeface="Arial" panose="020B0604020202020204" pitchFamily="34" charset="0"/>
                  <a:ea typeface="黑体" panose="02010609060101010101" pitchFamily="49" charset="-122"/>
                  <a:cs typeface="Arial" panose="020B0604020202020204" pitchFamily="34" charset="0"/>
                </a:rPr>
                <a:t> + </a:t>
              </a:r>
              <a:r>
                <a:rPr lang="en-US" altLang="zh-CN" sz="1400" dirty="0" err="1">
                  <a:latin typeface="Arial" panose="020B0604020202020204" pitchFamily="34" charset="0"/>
                  <a:ea typeface="黑体" panose="02010609060101010101" pitchFamily="49" charset="-122"/>
                  <a:cs typeface="Arial" panose="020B0604020202020204" pitchFamily="34" charset="0"/>
                </a:rPr>
                <a:t>publish_song</a:t>
              </a:r>
              <a:r>
                <a:rPr lang="en-US" altLang="zh-CN" sz="1400" dirty="0">
                  <a:latin typeface="Arial" panose="020B0604020202020204" pitchFamily="34" charset="0"/>
                  <a:ea typeface="黑体" panose="02010609060101010101" pitchFamily="49" charset="-122"/>
                  <a:cs typeface="Arial" panose="020B0604020202020204" pitchFamily="34" charset="0"/>
                </a:rPr>
                <a:t> </a:t>
              </a:r>
              <a:r>
                <a:rPr lang="zh-CN" altLang="en-US" sz="1400" dirty="0">
                  <a:latin typeface="Arial" panose="020B0604020202020204" pitchFamily="34" charset="0"/>
                  <a:cs typeface="Arial" panose="020B0604020202020204" pitchFamily="34" charset="0"/>
                </a:rPr>
                <a:t>≈</a:t>
              </a:r>
              <a:r>
                <a:rPr lang="en-US" altLang="zh-CN" sz="1400" dirty="0" smtClean="0">
                  <a:latin typeface="Arial" panose="020B0604020202020204" pitchFamily="34" charset="0"/>
                  <a:ea typeface="黑体" panose="02010609060101010101" pitchFamily="49" charset="-122"/>
                  <a:cs typeface="Arial" panose="020B0604020202020204" pitchFamily="34" charset="0"/>
                </a:rPr>
                <a:t> </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Billie_Jean</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
          <p:nvSpPr>
            <p:cNvPr id="12" name="矩形 11"/>
            <p:cNvSpPr/>
            <p:nvPr/>
          </p:nvSpPr>
          <p:spPr>
            <a:xfrm>
              <a:off x="1557504" y="5978413"/>
              <a:ext cx="1816523" cy="307777"/>
            </a:xfrm>
            <a:prstGeom prst="rect">
              <a:avLst/>
            </a:prstGeom>
            <a:solidFill>
              <a:srgbClr val="CCECFF"/>
            </a:solidFill>
          </p:spPr>
          <p:txBody>
            <a:bodyPr wrap="none">
              <a:spAutoFit/>
            </a:bodyPr>
            <a:lstStyle/>
            <a:p>
              <a:pPr lvl="0" algn="ctr"/>
              <a:r>
                <a:rPr lang="en-US" altLang="zh-CN" sz="1400" dirty="0" err="1" smtClean="0">
                  <a:solidFill>
                    <a:prstClr val="black"/>
                  </a:solidFill>
                  <a:latin typeface="Arial" panose="020B0604020202020204" pitchFamily="34" charset="0"/>
                  <a:ea typeface="黑体" panose="02010609060101010101" pitchFamily="49" charset="-122"/>
                  <a:cs typeface="Arial" panose="020B0604020202020204" pitchFamily="34" charset="0"/>
                </a:rPr>
                <a:t>Beat_It</a:t>
              </a:r>
              <a:r>
                <a:rPr lang="en-US" altLang="zh-CN" sz="1400" dirty="0" smtClean="0">
                  <a:solidFill>
                    <a:prstClr val="black"/>
                  </a:solidFill>
                  <a:latin typeface="Arial" panose="020B0604020202020204" pitchFamily="34" charset="0"/>
                  <a:ea typeface="黑体" panose="02010609060101010101" pitchFamily="49" charset="-122"/>
                  <a:cs typeface="Arial" panose="020B0604020202020204" pitchFamily="34" charset="0"/>
                </a:rPr>
                <a:t> </a:t>
              </a:r>
              <a:r>
                <a:rPr lang="zh-CN" altLang="en-US" sz="1400" dirty="0" smtClean="0">
                  <a:solidFill>
                    <a:prstClr val="black"/>
                  </a:solidFill>
                  <a:latin typeface="Arial" panose="020B0604020202020204" pitchFamily="34" charset="0"/>
                  <a:cs typeface="Arial" panose="020B0604020202020204" pitchFamily="34" charset="0"/>
                </a:rPr>
                <a:t>≈ </a:t>
              </a:r>
              <a:r>
                <a:rPr lang="en-US" altLang="zh-CN" sz="1400" dirty="0" err="1" smtClean="0">
                  <a:solidFill>
                    <a:prstClr val="black"/>
                  </a:solidFill>
                  <a:latin typeface="Arial" panose="020B0604020202020204" pitchFamily="34" charset="0"/>
                  <a:cs typeface="Arial" panose="020B0604020202020204" pitchFamily="34" charset="0"/>
                </a:rPr>
                <a:t>Billie_Jean</a:t>
              </a:r>
              <a:endParaRPr lang="en-US" altLang="zh-CN" sz="1400" dirty="0">
                <a:solidFill>
                  <a:prstClr val="black"/>
                </a:solidFill>
                <a:latin typeface="Arial" panose="020B0604020202020204" pitchFamily="34" charset="0"/>
                <a:ea typeface="黑体" panose="02010609060101010101" pitchFamily="49" charset="-122"/>
                <a:cs typeface="Arial" panose="020B0604020202020204" pitchFamily="34" charset="0"/>
              </a:endParaRPr>
            </a:p>
          </p:txBody>
        </p:sp>
        <p:sp>
          <p:nvSpPr>
            <p:cNvPr id="23" name="文本框 22"/>
            <p:cNvSpPr txBox="1"/>
            <p:nvPr/>
          </p:nvSpPr>
          <p:spPr>
            <a:xfrm>
              <a:off x="5408252" y="4430382"/>
              <a:ext cx="2466528" cy="523220"/>
            </a:xfrm>
            <a:prstGeom prst="rect">
              <a:avLst/>
            </a:prstGeom>
            <a:solidFill>
              <a:schemeClr val="accent1">
                <a:lumMod val="20000"/>
                <a:lumOff val="80000"/>
              </a:schemeClr>
            </a:solidFill>
          </p:spPr>
          <p:txBody>
            <a:bodyPr wrap="square" rtlCol="0">
              <a:spAutoFit/>
            </a:bodyPr>
            <a:lstStyle/>
            <a:p>
              <a:pPr algn="ctr"/>
              <a:r>
                <a:rPr lang="en-US" altLang="zh-CN" sz="1400" dirty="0" smtClean="0">
                  <a:latin typeface="Arial" panose="020B0604020202020204" pitchFamily="34" charset="0"/>
                  <a:ea typeface="黑体" panose="02010609060101010101" pitchFamily="49" charset="-122"/>
                  <a:cs typeface="Arial" panose="020B0604020202020204" pitchFamily="34" charset="0"/>
                </a:rPr>
                <a:t>&lt;</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Li_Lei</a:t>
              </a:r>
              <a:r>
                <a:rPr lang="en-US" altLang="zh-CN" sz="1400" dirty="0" smtClean="0">
                  <a:latin typeface="Arial" panose="020B0604020202020204" pitchFamily="34" charset="0"/>
                  <a:ea typeface="黑体" panose="02010609060101010101" pitchFamily="49" charset="-122"/>
                  <a:cs typeface="Arial" panose="020B0604020202020204" pitchFamily="34" charset="0"/>
                </a:rPr>
                <a:t>, like, </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Beat_It</a:t>
              </a:r>
              <a:r>
                <a:rPr lang="en-US" altLang="zh-CN" sz="1400" dirty="0" smtClean="0">
                  <a:latin typeface="Arial" panose="020B0604020202020204" pitchFamily="34" charset="0"/>
                  <a:ea typeface="黑体" panose="02010609060101010101" pitchFamily="49" charset="-122"/>
                  <a:cs typeface="Arial" panose="020B0604020202020204" pitchFamily="34" charset="0"/>
                </a:rPr>
                <a:t>&gt;</a:t>
              </a:r>
            </a:p>
            <a:p>
              <a:pPr algn="ctr"/>
              <a:r>
                <a:rPr lang="en-US" altLang="zh-CN" sz="1400" dirty="0" smtClean="0">
                  <a:latin typeface="Arial" panose="020B0604020202020204" pitchFamily="34" charset="0"/>
                  <a:ea typeface="黑体" panose="02010609060101010101" pitchFamily="49" charset="-122"/>
                  <a:cs typeface="Arial" panose="020B0604020202020204" pitchFamily="34" charset="0"/>
                </a:rPr>
                <a:t>&lt;</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Li_Hua</a:t>
              </a:r>
              <a:r>
                <a:rPr lang="en-US" altLang="zh-CN" sz="1400" dirty="0" smtClean="0">
                  <a:latin typeface="Arial" panose="020B0604020202020204" pitchFamily="34" charset="0"/>
                  <a:ea typeface="黑体" panose="02010609060101010101" pitchFamily="49" charset="-122"/>
                  <a:cs typeface="Arial" panose="020B0604020202020204" pitchFamily="34" charset="0"/>
                </a:rPr>
                <a:t>, like, </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Billie_Jean</a:t>
              </a:r>
              <a:r>
                <a:rPr lang="en-US" altLang="zh-CN" sz="1400" dirty="0" smtClean="0">
                  <a:latin typeface="Arial" panose="020B0604020202020204" pitchFamily="34" charset="0"/>
                  <a:ea typeface="黑体" panose="02010609060101010101" pitchFamily="49" charset="-122"/>
                  <a:cs typeface="Arial" panose="020B0604020202020204" pitchFamily="34" charset="0"/>
                </a:rPr>
                <a:t>&gt;</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
          <p:nvSpPr>
            <p:cNvPr id="24" name="文本框 23"/>
            <p:cNvSpPr txBox="1"/>
            <p:nvPr/>
          </p:nvSpPr>
          <p:spPr>
            <a:xfrm>
              <a:off x="5473279" y="5204397"/>
              <a:ext cx="2336473" cy="523220"/>
            </a:xfrm>
            <a:prstGeom prst="rect">
              <a:avLst/>
            </a:prstGeom>
            <a:solidFill>
              <a:schemeClr val="accent1">
                <a:lumMod val="20000"/>
                <a:lumOff val="80000"/>
              </a:schemeClr>
            </a:solidFill>
          </p:spPr>
          <p:txBody>
            <a:bodyPr wrap="square" rtlCol="0">
              <a:spAutoFit/>
            </a:bodyPr>
            <a:lstStyle/>
            <a:p>
              <a:pPr algn="ctr"/>
              <a:r>
                <a:rPr lang="en-US" altLang="zh-CN" sz="1400" dirty="0" err="1" smtClean="0">
                  <a:latin typeface="Arial" panose="020B0604020202020204" pitchFamily="34" charset="0"/>
                  <a:ea typeface="黑体" panose="02010609060101010101" pitchFamily="49" charset="-122"/>
                  <a:cs typeface="Arial" panose="020B0604020202020204" pitchFamily="34" charset="0"/>
                </a:rPr>
                <a:t>Li_Lei</a:t>
              </a:r>
              <a:r>
                <a:rPr lang="en-US" altLang="zh-CN" sz="1400" dirty="0" smtClean="0">
                  <a:latin typeface="Arial" panose="020B0604020202020204" pitchFamily="34" charset="0"/>
                  <a:ea typeface="黑体" panose="02010609060101010101" pitchFamily="49" charset="-122"/>
                  <a:cs typeface="Arial" panose="020B0604020202020204" pitchFamily="34" charset="0"/>
                </a:rPr>
                <a:t> + like </a:t>
              </a:r>
              <a:r>
                <a:rPr lang="zh-CN" altLang="en-US" sz="1400" dirty="0">
                  <a:latin typeface="Arial" panose="020B0604020202020204" pitchFamily="34" charset="0"/>
                  <a:cs typeface="Arial" panose="020B0604020202020204" pitchFamily="34" charset="0"/>
                </a:rPr>
                <a:t>≈</a:t>
              </a:r>
              <a:r>
                <a:rPr lang="en-US" altLang="zh-CN" sz="1400" dirty="0" smtClean="0">
                  <a:latin typeface="Arial" panose="020B0604020202020204" pitchFamily="34" charset="0"/>
                  <a:ea typeface="黑体" panose="02010609060101010101" pitchFamily="49" charset="-122"/>
                  <a:cs typeface="Arial" panose="020B0604020202020204" pitchFamily="34" charset="0"/>
                </a:rPr>
                <a:t> </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Beat_It</a:t>
              </a:r>
              <a:endParaRPr lang="en-US" altLang="zh-CN" sz="1400" dirty="0" smtClean="0">
                <a:latin typeface="Arial" panose="020B0604020202020204" pitchFamily="34" charset="0"/>
                <a:ea typeface="黑体" panose="02010609060101010101" pitchFamily="49" charset="-122"/>
                <a:cs typeface="Arial" panose="020B0604020202020204" pitchFamily="34" charset="0"/>
              </a:endParaRPr>
            </a:p>
            <a:p>
              <a:pPr algn="ctr"/>
              <a:r>
                <a:rPr lang="en-US" altLang="zh-CN" sz="1400" dirty="0" err="1" smtClean="0">
                  <a:latin typeface="Arial" panose="020B0604020202020204" pitchFamily="34" charset="0"/>
                  <a:ea typeface="黑体" panose="02010609060101010101" pitchFamily="49" charset="-122"/>
                  <a:cs typeface="Arial" panose="020B0604020202020204" pitchFamily="34" charset="0"/>
                </a:rPr>
                <a:t>Li_Hua</a:t>
              </a:r>
              <a:r>
                <a:rPr lang="en-US" altLang="zh-CN" sz="1400" dirty="0" smtClean="0">
                  <a:latin typeface="Arial" panose="020B0604020202020204" pitchFamily="34" charset="0"/>
                  <a:ea typeface="黑体" panose="02010609060101010101" pitchFamily="49" charset="-122"/>
                  <a:cs typeface="Arial" panose="020B0604020202020204" pitchFamily="34" charset="0"/>
                </a:rPr>
                <a:t> </a:t>
              </a:r>
              <a:r>
                <a:rPr lang="en-US" altLang="zh-CN" sz="1400" dirty="0">
                  <a:latin typeface="Arial" panose="020B0604020202020204" pitchFamily="34" charset="0"/>
                  <a:ea typeface="黑体" panose="02010609060101010101" pitchFamily="49" charset="-122"/>
                  <a:cs typeface="Arial" panose="020B0604020202020204" pitchFamily="34" charset="0"/>
                </a:rPr>
                <a:t>+ </a:t>
              </a:r>
              <a:r>
                <a:rPr lang="en-US" altLang="zh-CN" sz="1400" dirty="0" smtClean="0">
                  <a:latin typeface="Arial" panose="020B0604020202020204" pitchFamily="34" charset="0"/>
                  <a:ea typeface="黑体" panose="02010609060101010101" pitchFamily="49" charset="-122"/>
                  <a:cs typeface="Arial" panose="020B0604020202020204" pitchFamily="34" charset="0"/>
                </a:rPr>
                <a:t>like </a:t>
              </a:r>
              <a:r>
                <a:rPr lang="zh-CN" altLang="en-US" sz="1400" dirty="0">
                  <a:latin typeface="Arial" panose="020B0604020202020204" pitchFamily="34" charset="0"/>
                  <a:cs typeface="Arial" panose="020B0604020202020204" pitchFamily="34" charset="0"/>
                </a:rPr>
                <a:t>≈</a:t>
              </a:r>
              <a:r>
                <a:rPr lang="en-US" altLang="zh-CN" sz="1400" dirty="0" smtClean="0">
                  <a:latin typeface="Arial" panose="020B0604020202020204" pitchFamily="34" charset="0"/>
                  <a:ea typeface="黑体" panose="02010609060101010101" pitchFamily="49" charset="-122"/>
                  <a:cs typeface="Arial" panose="020B0604020202020204" pitchFamily="34" charset="0"/>
                </a:rPr>
                <a:t> </a:t>
              </a:r>
              <a:r>
                <a:rPr lang="en-US" altLang="zh-CN" sz="1400" dirty="0" err="1" smtClean="0">
                  <a:latin typeface="Arial" panose="020B0604020202020204" pitchFamily="34" charset="0"/>
                  <a:ea typeface="黑体" panose="02010609060101010101" pitchFamily="49" charset="-122"/>
                  <a:cs typeface="Arial" panose="020B0604020202020204" pitchFamily="34" charset="0"/>
                </a:rPr>
                <a:t>Billie_Jean</a:t>
              </a: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sp>
          <p:nvSpPr>
            <p:cNvPr id="25" name="矩形 24"/>
            <p:cNvSpPr/>
            <p:nvPr/>
          </p:nvSpPr>
          <p:spPr>
            <a:xfrm>
              <a:off x="5928018" y="5974768"/>
              <a:ext cx="1426994" cy="307777"/>
            </a:xfrm>
            <a:prstGeom prst="rect">
              <a:avLst/>
            </a:prstGeom>
            <a:solidFill>
              <a:srgbClr val="CCECFF"/>
            </a:solidFill>
          </p:spPr>
          <p:txBody>
            <a:bodyPr wrap="none">
              <a:spAutoFit/>
            </a:bodyPr>
            <a:lstStyle/>
            <a:p>
              <a:pPr lvl="0" algn="ctr"/>
              <a:r>
                <a:rPr lang="en-US" altLang="zh-CN" sz="1400" dirty="0" err="1" smtClean="0">
                  <a:solidFill>
                    <a:prstClr val="black"/>
                  </a:solidFill>
                  <a:latin typeface="Arial" panose="020B0604020202020204" pitchFamily="34" charset="0"/>
                  <a:ea typeface="黑体" panose="02010609060101010101" pitchFamily="49" charset="-122"/>
                  <a:cs typeface="Arial" panose="020B0604020202020204" pitchFamily="34" charset="0"/>
                </a:rPr>
                <a:t>Li_Lei</a:t>
              </a:r>
              <a:r>
                <a:rPr lang="en-US" altLang="zh-CN" sz="1400" dirty="0" smtClean="0">
                  <a:solidFill>
                    <a:prstClr val="black"/>
                  </a:solidFill>
                  <a:latin typeface="Arial" panose="020B0604020202020204" pitchFamily="34" charset="0"/>
                  <a:ea typeface="黑体" panose="02010609060101010101" pitchFamily="49" charset="-122"/>
                  <a:cs typeface="Arial" panose="020B0604020202020204" pitchFamily="34" charset="0"/>
                </a:rPr>
                <a:t> </a:t>
              </a:r>
              <a:r>
                <a:rPr lang="zh-CN" altLang="en-US" sz="1400" dirty="0" smtClean="0">
                  <a:solidFill>
                    <a:prstClr val="black"/>
                  </a:solidFill>
                  <a:latin typeface="Arial" panose="020B0604020202020204" pitchFamily="34" charset="0"/>
                  <a:cs typeface="Arial" panose="020B0604020202020204" pitchFamily="34" charset="0"/>
                </a:rPr>
                <a:t>≈ </a:t>
              </a:r>
              <a:r>
                <a:rPr lang="en-US" altLang="zh-CN" sz="1400" dirty="0" err="1" smtClean="0">
                  <a:solidFill>
                    <a:prstClr val="black"/>
                  </a:solidFill>
                  <a:latin typeface="Arial" panose="020B0604020202020204" pitchFamily="34" charset="0"/>
                  <a:cs typeface="Arial" panose="020B0604020202020204" pitchFamily="34" charset="0"/>
                </a:rPr>
                <a:t>Li_Hua</a:t>
              </a:r>
              <a:endParaRPr lang="en-US" altLang="zh-CN" sz="1400" dirty="0">
                <a:solidFill>
                  <a:prstClr val="black"/>
                </a:solidFill>
                <a:latin typeface="Arial" panose="020B0604020202020204" pitchFamily="34" charset="0"/>
                <a:ea typeface="黑体" panose="02010609060101010101" pitchFamily="49" charset="-122"/>
                <a:cs typeface="Arial" panose="020B0604020202020204" pitchFamily="34" charset="0"/>
              </a:endParaRPr>
            </a:p>
          </p:txBody>
        </p:sp>
        <p:sp>
          <p:nvSpPr>
            <p:cNvPr id="13" name="下箭头 12"/>
            <p:cNvSpPr/>
            <p:nvPr/>
          </p:nvSpPr>
          <p:spPr>
            <a:xfrm>
              <a:off x="2285745" y="4970987"/>
              <a:ext cx="360040" cy="21602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6" name="下箭头 25"/>
            <p:cNvSpPr/>
            <p:nvPr/>
          </p:nvSpPr>
          <p:spPr>
            <a:xfrm>
              <a:off x="2285745" y="5748489"/>
              <a:ext cx="360040" cy="21602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7" name="下箭头 26"/>
            <p:cNvSpPr/>
            <p:nvPr/>
          </p:nvSpPr>
          <p:spPr>
            <a:xfrm>
              <a:off x="6480211" y="4969278"/>
              <a:ext cx="360040" cy="21602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8" name="下箭头 27"/>
            <p:cNvSpPr/>
            <p:nvPr/>
          </p:nvSpPr>
          <p:spPr>
            <a:xfrm>
              <a:off x="6480211" y="5748489"/>
              <a:ext cx="360040" cy="216024"/>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9" name="下箭头 28"/>
            <p:cNvSpPr/>
            <p:nvPr/>
          </p:nvSpPr>
          <p:spPr>
            <a:xfrm rot="16200000">
              <a:off x="4471003" y="5600393"/>
              <a:ext cx="360040" cy="1056527"/>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grpSp>
    </p:spTree>
    <p:extLst>
      <p:ext uri="{BB962C8B-B14F-4D97-AF65-F5344CB8AC3E}">
        <p14:creationId xmlns:p14="http://schemas.microsoft.com/office/powerpoint/2010/main" val="1076169431"/>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知识表示学习技术</a:t>
            </a:r>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22</a:t>
            </a:fld>
            <a:endParaRPr lang="zh-CN" altLang="en-US" dirty="0"/>
          </a:p>
        </p:txBody>
      </p:sp>
      <p:graphicFrame>
        <p:nvGraphicFramePr>
          <p:cNvPr id="11" name="内容占位符 4"/>
          <p:cNvGraphicFramePr>
            <a:graphicFrameLocks/>
          </p:cNvGraphicFramePr>
          <p:nvPr>
            <p:extLst>
              <p:ext uri="{D42A27DB-BD31-4B8C-83A1-F6EECF244321}">
                <p14:modId xmlns:p14="http://schemas.microsoft.com/office/powerpoint/2010/main" val="2104414377"/>
              </p:ext>
            </p:extLst>
          </p:nvPr>
        </p:nvGraphicFramePr>
        <p:xfrm>
          <a:off x="251520" y="1282748"/>
          <a:ext cx="6552728" cy="28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内容占位符 6"/>
          <p:cNvSpPr>
            <a:spLocks noGrp="1"/>
          </p:cNvSpPr>
          <p:nvPr>
            <p:ph sz="quarter" idx="1"/>
          </p:nvPr>
        </p:nvSpPr>
        <p:spPr>
          <a:xfrm>
            <a:off x="251520" y="1742772"/>
            <a:ext cx="8640960" cy="4638555"/>
          </a:xfrm>
        </p:spPr>
        <p:txBody>
          <a:bodyPr/>
          <a:lstStyle/>
          <a:p>
            <a:r>
              <a:rPr lang="zh-CN" altLang="en-US" dirty="0" smtClean="0"/>
              <a:t>从</a:t>
            </a:r>
            <a:r>
              <a:rPr lang="zh-CN" altLang="en-US" dirty="0" smtClean="0">
                <a:solidFill>
                  <a:srgbClr val="FF0000"/>
                </a:solidFill>
              </a:rPr>
              <a:t>复杂关系</a:t>
            </a:r>
            <a:r>
              <a:rPr lang="zh-CN" altLang="en-US" dirty="0" smtClean="0"/>
              <a:t>方面改进知识表示学习的翻译模型</a:t>
            </a:r>
            <a:endParaRPr lang="en-US" altLang="zh-CN" dirty="0" smtClean="0"/>
          </a:p>
          <a:p>
            <a:pPr lvl="1"/>
            <a:r>
              <a:rPr lang="en-US" altLang="zh-CN" dirty="0" err="1" smtClean="0"/>
              <a:t>TransE</a:t>
            </a:r>
            <a:r>
              <a:rPr lang="zh-CN" altLang="en-US" dirty="0" smtClean="0"/>
              <a:t>模型对</a:t>
            </a:r>
            <a:r>
              <a:rPr lang="en-US" altLang="zh-CN" dirty="0"/>
              <a:t> </a:t>
            </a:r>
            <a:r>
              <a:rPr lang="en-US" altLang="zh-CN" dirty="0" smtClean="0"/>
              <a:t>1-N, N-1 </a:t>
            </a:r>
            <a:r>
              <a:rPr lang="zh-CN" altLang="en-US" dirty="0" smtClean="0"/>
              <a:t>和 </a:t>
            </a:r>
            <a:r>
              <a:rPr lang="en-US" altLang="zh-CN" dirty="0" smtClean="0"/>
              <a:t>N-N </a:t>
            </a:r>
            <a:r>
              <a:rPr lang="zh-CN" altLang="en-US" dirty="0" smtClean="0"/>
              <a:t>的关系类型的建模存在缺陷</a:t>
            </a:r>
            <a:endParaRPr lang="en-US" altLang="zh-CN" dirty="0" smtClean="0"/>
          </a:p>
          <a:p>
            <a:pPr lvl="1"/>
            <a:endParaRPr lang="en-US" altLang="zh-CN" dirty="0"/>
          </a:p>
          <a:p>
            <a:pPr lvl="1"/>
            <a:endParaRPr lang="en-US" altLang="zh-CN" dirty="0" smtClean="0"/>
          </a:p>
          <a:p>
            <a:pPr lvl="1"/>
            <a:endParaRPr lang="en-US" altLang="zh-CN" dirty="0"/>
          </a:p>
          <a:p>
            <a:pPr lvl="1"/>
            <a:endParaRPr lang="en-US" altLang="zh-CN" dirty="0" smtClean="0"/>
          </a:p>
          <a:p>
            <a:pPr lvl="1"/>
            <a:r>
              <a:rPr lang="zh-CN" altLang="en-US" dirty="0" smtClean="0"/>
              <a:t>改进方案：</a:t>
            </a:r>
            <a:r>
              <a:rPr lang="en-US" altLang="zh-CN" dirty="0" err="1" smtClean="0"/>
              <a:t>TransH</a:t>
            </a:r>
            <a:r>
              <a:rPr lang="en-US" altLang="zh-CN" dirty="0" smtClean="0"/>
              <a:t> </a:t>
            </a:r>
            <a:r>
              <a:rPr lang="de-DE" altLang="zh-CN" dirty="0" smtClean="0"/>
              <a:t>[</a:t>
            </a:r>
            <a:r>
              <a:rPr lang="de-DE" altLang="zh-CN" dirty="0"/>
              <a:t>Wang </a:t>
            </a:r>
            <a:r>
              <a:rPr lang="de-DE" altLang="zh-CN" dirty="0" smtClean="0"/>
              <a:t>14]</a:t>
            </a:r>
            <a:r>
              <a:rPr lang="en-US" altLang="zh-CN" dirty="0" smtClean="0"/>
              <a:t>, </a:t>
            </a:r>
            <a:r>
              <a:rPr lang="en-US" altLang="zh-CN" dirty="0" err="1" smtClean="0"/>
              <a:t>TransR</a:t>
            </a:r>
            <a:r>
              <a:rPr lang="en-US" altLang="zh-CN" dirty="0" smtClean="0"/>
              <a:t> [Lin 15], …</a:t>
            </a:r>
            <a:endParaRPr lang="zh-CN" altLang="en-US" dirty="0"/>
          </a:p>
        </p:txBody>
      </p:sp>
      <p:pic>
        <p:nvPicPr>
          <p:cNvPr id="20" name="图片 19"/>
          <p:cNvPicPr>
            <a:picLocks noChangeAspect="1"/>
          </p:cNvPicPr>
          <p:nvPr/>
        </p:nvPicPr>
        <p:blipFill>
          <a:blip r:embed="rId7"/>
          <a:stretch>
            <a:fillRect/>
          </a:stretch>
        </p:blipFill>
        <p:spPr>
          <a:xfrm>
            <a:off x="1382008" y="2657868"/>
            <a:ext cx="2808312" cy="1229651"/>
          </a:xfrm>
          <a:prstGeom prst="rect">
            <a:avLst/>
          </a:prstGeom>
        </p:spPr>
      </p:pic>
      <p:sp>
        <p:nvSpPr>
          <p:cNvPr id="3" name="文本框 2"/>
          <p:cNvSpPr txBox="1"/>
          <p:nvPr/>
        </p:nvSpPr>
        <p:spPr>
          <a:xfrm>
            <a:off x="4531412" y="2996952"/>
            <a:ext cx="3179172" cy="738664"/>
          </a:xfrm>
          <a:prstGeom prst="rect">
            <a:avLst/>
          </a:prstGeom>
          <a:noFill/>
        </p:spPr>
        <p:txBody>
          <a:bodyPr wrap="square" rtlCol="0">
            <a:spAutoFit/>
          </a:bodyPr>
          <a:lstStyle/>
          <a:p>
            <a:pPr algn="ctr"/>
            <a:r>
              <a:rPr lang="en-US" altLang="zh-CN" sz="1400" dirty="0" err="1" smtClean="0">
                <a:latin typeface="Arial" panose="020B0604020202020204" pitchFamily="34" charset="0"/>
                <a:ea typeface="黑体" panose="02010609060101010101" pitchFamily="49" charset="-122"/>
                <a:cs typeface="Arial" panose="020B0604020202020204" pitchFamily="34" charset="0"/>
              </a:rPr>
              <a:t>TransE</a:t>
            </a:r>
            <a:r>
              <a:rPr lang="zh-CN" altLang="en-US" sz="1400" dirty="0" smtClean="0">
                <a:latin typeface="Arial" panose="020B0604020202020204" pitchFamily="34" charset="0"/>
                <a:ea typeface="黑体" panose="02010609060101010101" pitchFamily="49" charset="-122"/>
                <a:cs typeface="Arial" panose="020B0604020202020204" pitchFamily="34" charset="0"/>
              </a:rPr>
              <a:t>模型不利于体现</a:t>
            </a:r>
            <a:endParaRPr lang="en-US" altLang="zh-CN" sz="1400" dirty="0" smtClean="0">
              <a:latin typeface="Arial" panose="020B0604020202020204" pitchFamily="34" charset="0"/>
              <a:ea typeface="黑体" panose="02010609060101010101" pitchFamily="49" charset="-122"/>
              <a:cs typeface="Arial" panose="020B0604020202020204" pitchFamily="34" charset="0"/>
            </a:endParaRPr>
          </a:p>
          <a:p>
            <a:pPr algn="ctr"/>
            <a:r>
              <a:rPr lang="en-US" altLang="zh-CN" sz="1400" dirty="0" smtClean="0">
                <a:latin typeface="Arial" panose="020B0604020202020204" pitchFamily="34" charset="0"/>
                <a:ea typeface="黑体" panose="02010609060101010101" pitchFamily="49" charset="-122"/>
                <a:cs typeface="Arial" panose="020B0604020202020204" pitchFamily="34" charset="0"/>
              </a:rPr>
              <a:t>Obama</a:t>
            </a:r>
            <a:r>
              <a:rPr lang="zh-CN" altLang="en-US" sz="1400" dirty="0" smtClean="0">
                <a:latin typeface="Arial" panose="020B0604020202020204" pitchFamily="34" charset="0"/>
                <a:ea typeface="黑体" panose="02010609060101010101" pitchFamily="49" charset="-122"/>
                <a:cs typeface="Arial" panose="020B0604020202020204" pitchFamily="34" charset="0"/>
              </a:rPr>
              <a:t>和</a:t>
            </a:r>
            <a:r>
              <a:rPr lang="en-US" altLang="zh-CN" sz="1400" dirty="0" smtClean="0">
                <a:latin typeface="Arial" panose="020B0604020202020204" pitchFamily="34" charset="0"/>
                <a:ea typeface="黑体" panose="02010609060101010101" pitchFamily="49" charset="-122"/>
                <a:cs typeface="Arial" panose="020B0604020202020204" pitchFamily="34" charset="0"/>
              </a:rPr>
              <a:t>Bush</a:t>
            </a:r>
            <a:r>
              <a:rPr lang="zh-CN" altLang="en-US" sz="1400" dirty="0" smtClean="0">
                <a:latin typeface="Arial" panose="020B0604020202020204" pitchFamily="34" charset="0"/>
                <a:ea typeface="黑体" panose="02010609060101010101" pitchFamily="49" charset="-122"/>
                <a:cs typeface="Arial" panose="020B0604020202020204" pitchFamily="34" charset="0"/>
              </a:rPr>
              <a:t>在其他方面的不同之处</a:t>
            </a:r>
            <a:endParaRPr lang="en-US" altLang="zh-CN" sz="1400" dirty="0" smtClean="0">
              <a:latin typeface="Arial" panose="020B0604020202020204" pitchFamily="34" charset="0"/>
              <a:ea typeface="黑体" panose="02010609060101010101" pitchFamily="49" charset="-122"/>
              <a:cs typeface="Arial" panose="020B0604020202020204" pitchFamily="34" charset="0"/>
            </a:endParaRPr>
          </a:p>
          <a:p>
            <a:pPr algn="ctr"/>
            <a:endParaRPr lang="zh-CN" altLang="en-US" sz="1400" dirty="0">
              <a:latin typeface="Arial" panose="020B0604020202020204" pitchFamily="34" charset="0"/>
              <a:ea typeface="黑体" panose="02010609060101010101" pitchFamily="49" charset="-122"/>
              <a:cs typeface="Arial" panose="020B0604020202020204" pitchFamily="34" charset="0"/>
            </a:endParaRPr>
          </a:p>
        </p:txBody>
      </p:sp>
      <p:grpSp>
        <p:nvGrpSpPr>
          <p:cNvPr id="30" name="组合 29"/>
          <p:cNvGrpSpPr/>
          <p:nvPr/>
        </p:nvGrpSpPr>
        <p:grpSpPr>
          <a:xfrm>
            <a:off x="1244491" y="4602990"/>
            <a:ext cx="6655017" cy="1778337"/>
            <a:chOff x="1193847" y="4517953"/>
            <a:chExt cx="6655017" cy="1778337"/>
          </a:xfrm>
        </p:grpSpPr>
        <p:pic>
          <p:nvPicPr>
            <p:cNvPr id="31" name="图片 30"/>
            <p:cNvPicPr/>
            <p:nvPr/>
          </p:nvPicPr>
          <p:blipFill>
            <a:blip r:embed="rId8"/>
            <a:stretch>
              <a:fillRect/>
            </a:stretch>
          </p:blipFill>
          <p:spPr>
            <a:xfrm>
              <a:off x="1907704" y="4612948"/>
              <a:ext cx="1409328" cy="1160122"/>
            </a:xfrm>
            <a:prstGeom prst="rect">
              <a:avLst/>
            </a:prstGeom>
          </p:spPr>
        </p:pic>
        <p:sp>
          <p:nvSpPr>
            <p:cNvPr id="32" name="文本框 31"/>
            <p:cNvSpPr txBox="1"/>
            <p:nvPr/>
          </p:nvSpPr>
          <p:spPr>
            <a:xfrm>
              <a:off x="1193847" y="5773070"/>
              <a:ext cx="2837041" cy="523220"/>
            </a:xfrm>
            <a:prstGeom prst="rect">
              <a:avLst/>
            </a:prstGeom>
            <a:noFill/>
          </p:spPr>
          <p:txBody>
            <a:bodyPr wrap="square" rtlCol="0">
              <a:spAutoFit/>
            </a:bodyPr>
            <a:lstStyle/>
            <a:p>
              <a:pPr algn="ctr"/>
              <a:r>
                <a:rPr lang="en-US" altLang="zh-CN" sz="1400" dirty="0" err="1" smtClean="0">
                  <a:solidFill>
                    <a:prstClr val="black"/>
                  </a:solidFill>
                  <a:latin typeface="Arial"/>
                  <a:ea typeface="黑体"/>
                </a:rPr>
                <a:t>TransH</a:t>
              </a:r>
              <a:r>
                <a:rPr lang="zh-CN" altLang="en-US" sz="1400" dirty="0" smtClean="0">
                  <a:solidFill>
                    <a:prstClr val="black"/>
                  </a:solidFill>
                  <a:latin typeface="Arial"/>
                  <a:ea typeface="黑体"/>
                </a:rPr>
                <a:t>：利用超平面投影来对复杂关系进行建模</a:t>
              </a:r>
              <a:endParaRPr lang="zh-CN" altLang="en-US" sz="1400" dirty="0">
                <a:solidFill>
                  <a:prstClr val="black"/>
                </a:solidFill>
                <a:latin typeface="Arial"/>
                <a:ea typeface="黑体"/>
              </a:endParaRPr>
            </a:p>
          </p:txBody>
        </p:sp>
        <p:pic>
          <p:nvPicPr>
            <p:cNvPr id="33" name="图片 32"/>
            <p:cNvPicPr/>
            <p:nvPr/>
          </p:nvPicPr>
          <p:blipFill>
            <a:blip r:embed="rId9"/>
            <a:stretch>
              <a:fillRect/>
            </a:stretch>
          </p:blipFill>
          <p:spPr>
            <a:xfrm>
              <a:off x="4721049" y="4517953"/>
              <a:ext cx="2760848" cy="1255117"/>
            </a:xfrm>
            <a:prstGeom prst="rect">
              <a:avLst/>
            </a:prstGeom>
          </p:spPr>
        </p:pic>
        <p:sp>
          <p:nvSpPr>
            <p:cNvPr id="34" name="文本框 33"/>
            <p:cNvSpPr txBox="1"/>
            <p:nvPr/>
          </p:nvSpPr>
          <p:spPr>
            <a:xfrm>
              <a:off x="4357615" y="5773070"/>
              <a:ext cx="3491249" cy="523220"/>
            </a:xfrm>
            <a:prstGeom prst="rect">
              <a:avLst/>
            </a:prstGeom>
            <a:noFill/>
          </p:spPr>
          <p:txBody>
            <a:bodyPr wrap="square" rtlCol="0">
              <a:spAutoFit/>
            </a:bodyPr>
            <a:lstStyle/>
            <a:p>
              <a:pPr algn="ctr"/>
              <a:r>
                <a:rPr lang="en-US" altLang="zh-CN" sz="1400" dirty="0" err="1" smtClean="0">
                  <a:solidFill>
                    <a:prstClr val="black"/>
                  </a:solidFill>
                  <a:latin typeface="Arial"/>
                  <a:ea typeface="黑体"/>
                </a:rPr>
                <a:t>TransR</a:t>
              </a:r>
              <a:r>
                <a:rPr lang="zh-CN" altLang="en-US" sz="1400" dirty="0" smtClean="0">
                  <a:solidFill>
                    <a:prstClr val="black"/>
                  </a:solidFill>
                  <a:latin typeface="Arial"/>
                  <a:ea typeface="黑体"/>
                </a:rPr>
                <a:t>：将不同的关系类型投影到特定的关系空间中进行建模</a:t>
              </a:r>
              <a:endParaRPr lang="zh-CN" altLang="en-US" sz="1400" dirty="0">
                <a:solidFill>
                  <a:prstClr val="black"/>
                </a:solidFill>
                <a:latin typeface="Arial"/>
                <a:ea typeface="黑体"/>
              </a:endParaRPr>
            </a:p>
          </p:txBody>
        </p:sp>
      </p:grpSp>
    </p:spTree>
    <p:extLst>
      <p:ext uri="{BB962C8B-B14F-4D97-AF65-F5344CB8AC3E}">
        <p14:creationId xmlns:p14="http://schemas.microsoft.com/office/powerpoint/2010/main" val="2407280120"/>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知识表示学习技术</a:t>
            </a:r>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23</a:t>
            </a:fld>
            <a:endParaRPr lang="zh-CN" altLang="en-US" dirty="0"/>
          </a:p>
        </p:txBody>
      </p:sp>
      <p:graphicFrame>
        <p:nvGraphicFramePr>
          <p:cNvPr id="11" name="内容占位符 4"/>
          <p:cNvGraphicFramePr>
            <a:graphicFrameLocks/>
          </p:cNvGraphicFramePr>
          <p:nvPr>
            <p:extLst>
              <p:ext uri="{D42A27DB-BD31-4B8C-83A1-F6EECF244321}">
                <p14:modId xmlns:p14="http://schemas.microsoft.com/office/powerpoint/2010/main" val="2544308594"/>
              </p:ext>
            </p:extLst>
          </p:nvPr>
        </p:nvGraphicFramePr>
        <p:xfrm>
          <a:off x="251520" y="1282748"/>
          <a:ext cx="6552728" cy="28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内容占位符 6"/>
          <p:cNvSpPr>
            <a:spLocks noGrp="1"/>
          </p:cNvSpPr>
          <p:nvPr>
            <p:ph sz="quarter" idx="1"/>
          </p:nvPr>
        </p:nvSpPr>
        <p:spPr>
          <a:xfrm>
            <a:off x="251520" y="1742772"/>
            <a:ext cx="8640960" cy="4638555"/>
          </a:xfrm>
        </p:spPr>
        <p:txBody>
          <a:bodyPr/>
          <a:lstStyle/>
          <a:p>
            <a:r>
              <a:rPr lang="zh-CN" altLang="en-US" dirty="0" smtClean="0"/>
              <a:t>从</a:t>
            </a:r>
            <a:r>
              <a:rPr lang="zh-CN" altLang="en-US" dirty="0" smtClean="0">
                <a:solidFill>
                  <a:srgbClr val="FF0000"/>
                </a:solidFill>
              </a:rPr>
              <a:t>融合文本信息</a:t>
            </a:r>
            <a:r>
              <a:rPr lang="zh-CN" altLang="en-US" dirty="0" smtClean="0"/>
              <a:t>方面改进知识表示学习的翻译模型</a:t>
            </a:r>
            <a:endParaRPr lang="en-US" altLang="zh-CN" dirty="0" smtClean="0"/>
          </a:p>
          <a:p>
            <a:pPr lvl="1"/>
            <a:r>
              <a:rPr lang="zh-CN" altLang="en-US" dirty="0" smtClean="0"/>
              <a:t>利用实体的文本描述信息 </a:t>
            </a:r>
            <a:r>
              <a:rPr lang="en-US" altLang="zh-CN" dirty="0" smtClean="0"/>
              <a:t>[</a:t>
            </a:r>
            <a:r>
              <a:rPr lang="en-US" altLang="zh-CN" dirty="0" err="1"/>
              <a:t>Xie</a:t>
            </a:r>
            <a:r>
              <a:rPr lang="en-US" altLang="zh-CN" dirty="0"/>
              <a:t> 2016</a:t>
            </a:r>
            <a:r>
              <a:rPr lang="en-US" altLang="zh-CN" dirty="0" smtClean="0"/>
              <a:t>]</a:t>
            </a:r>
          </a:p>
          <a:p>
            <a:pPr lvl="1"/>
            <a:endParaRPr lang="en-US" altLang="zh-CN" dirty="0"/>
          </a:p>
          <a:p>
            <a:pPr lvl="1"/>
            <a:endParaRPr lang="en-US" altLang="zh-CN" dirty="0" smtClean="0"/>
          </a:p>
          <a:p>
            <a:pPr lvl="1"/>
            <a:endParaRPr lang="en-US" altLang="zh-CN" dirty="0"/>
          </a:p>
          <a:p>
            <a:pPr lvl="1"/>
            <a:endParaRPr lang="en-US" altLang="zh-CN" dirty="0" smtClean="0"/>
          </a:p>
          <a:p>
            <a:pPr lvl="1"/>
            <a:r>
              <a:rPr lang="zh-CN" altLang="en-US" dirty="0" smtClean="0"/>
              <a:t>利用实体在外部文本语料中的共现关系 </a:t>
            </a:r>
            <a:r>
              <a:rPr lang="en-US" altLang="zh-CN" dirty="0" smtClean="0">
                <a:solidFill>
                  <a:prstClr val="black"/>
                </a:solidFill>
                <a:latin typeface="Arial"/>
                <a:ea typeface="黑体"/>
              </a:rPr>
              <a:t>[</a:t>
            </a:r>
            <a:r>
              <a:rPr lang="en-US" altLang="zh-CN" dirty="0">
                <a:solidFill>
                  <a:prstClr val="black"/>
                </a:solidFill>
                <a:latin typeface="Arial"/>
                <a:ea typeface="黑体"/>
              </a:rPr>
              <a:t>Wang 2014</a:t>
            </a:r>
            <a:r>
              <a:rPr lang="en-US" altLang="zh-CN" dirty="0" smtClean="0">
                <a:solidFill>
                  <a:prstClr val="black"/>
                </a:solidFill>
                <a:latin typeface="Arial"/>
                <a:ea typeface="黑体"/>
              </a:rPr>
              <a:t>]</a:t>
            </a:r>
            <a:endParaRPr lang="zh-CN" altLang="en-US" dirty="0"/>
          </a:p>
        </p:txBody>
      </p:sp>
      <p:pic>
        <p:nvPicPr>
          <p:cNvPr id="13" name="图片 12"/>
          <p:cNvPicPr>
            <a:picLocks noChangeAspect="1"/>
          </p:cNvPicPr>
          <p:nvPr/>
        </p:nvPicPr>
        <p:blipFill>
          <a:blip r:embed="rId7"/>
          <a:stretch>
            <a:fillRect/>
          </a:stretch>
        </p:blipFill>
        <p:spPr>
          <a:xfrm>
            <a:off x="2622605" y="2636912"/>
            <a:ext cx="3898789" cy="1224136"/>
          </a:xfrm>
          <a:prstGeom prst="rect">
            <a:avLst/>
          </a:prstGeom>
          <a:ln>
            <a:solidFill>
              <a:schemeClr val="tx1"/>
            </a:solidFill>
          </a:ln>
        </p:spPr>
      </p:pic>
      <p:pic>
        <p:nvPicPr>
          <p:cNvPr id="14" name="图片 13"/>
          <p:cNvPicPr>
            <a:picLocks noChangeAspect="1"/>
          </p:cNvPicPr>
          <p:nvPr/>
        </p:nvPicPr>
        <p:blipFill>
          <a:blip r:embed="rId8"/>
          <a:stretch>
            <a:fillRect/>
          </a:stretch>
        </p:blipFill>
        <p:spPr>
          <a:xfrm>
            <a:off x="1979712" y="4421058"/>
            <a:ext cx="5263790" cy="1792789"/>
          </a:xfrm>
          <a:prstGeom prst="rect">
            <a:avLst/>
          </a:prstGeom>
          <a:ln>
            <a:solidFill>
              <a:schemeClr val="tx1"/>
            </a:solidFill>
          </a:ln>
        </p:spPr>
      </p:pic>
    </p:spTree>
    <p:extLst>
      <p:ext uri="{BB962C8B-B14F-4D97-AF65-F5344CB8AC3E}">
        <p14:creationId xmlns:p14="http://schemas.microsoft.com/office/powerpoint/2010/main" val="776232267"/>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sz="quarter" idx="1"/>
          </p:nvPr>
        </p:nvSpPr>
        <p:spPr/>
        <p:txBody>
          <a:bodyPr/>
          <a:lstStyle/>
          <a:p>
            <a:r>
              <a:rPr lang="zh-CN" altLang="en-US" dirty="0" smtClean="0"/>
              <a:t>学习研究简介</a:t>
            </a:r>
          </a:p>
          <a:p>
            <a:r>
              <a:rPr lang="zh-CN" altLang="en-US" dirty="0" smtClean="0"/>
              <a:t>学习与研究主题</a:t>
            </a:r>
            <a:endParaRPr lang="en-US" altLang="zh-CN" dirty="0" smtClean="0"/>
          </a:p>
          <a:p>
            <a:pPr lvl="1"/>
            <a:r>
              <a:rPr lang="zh-CN" altLang="en-US" dirty="0" smtClean="0"/>
              <a:t>特征定位技术</a:t>
            </a:r>
          </a:p>
          <a:p>
            <a:pPr lvl="1"/>
            <a:r>
              <a:rPr lang="zh-CN" altLang="en-US" dirty="0" smtClean="0"/>
              <a:t>智能问答</a:t>
            </a:r>
            <a:r>
              <a:rPr lang="zh-CN" altLang="en-US" dirty="0"/>
              <a:t>技术</a:t>
            </a:r>
            <a:endParaRPr lang="zh-CN" altLang="en-US" dirty="0" smtClean="0"/>
          </a:p>
          <a:p>
            <a:pPr lvl="1"/>
            <a:r>
              <a:rPr lang="zh-CN" altLang="en-US" dirty="0" smtClean="0"/>
              <a:t>知识表示学习技术</a:t>
            </a:r>
          </a:p>
          <a:p>
            <a:r>
              <a:rPr lang="zh-CN" altLang="en-US" dirty="0" smtClean="0">
                <a:solidFill>
                  <a:srgbClr val="FF0000"/>
                </a:solidFill>
              </a:rPr>
              <a:t>研究工作设想：</a:t>
            </a:r>
            <a:r>
              <a:rPr lang="zh-CN" altLang="en-US" dirty="0" smtClean="0">
                <a:solidFill>
                  <a:srgbClr val="0000FF"/>
                </a:solidFill>
              </a:rPr>
              <a:t>软件项目知识的关联与问答技术研究</a:t>
            </a:r>
          </a:p>
          <a:p>
            <a:r>
              <a:rPr lang="zh-CN" altLang="en-US" dirty="0" smtClean="0"/>
              <a:t>问题回答</a:t>
            </a:r>
          </a:p>
          <a:p>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24</a:t>
            </a:fld>
            <a:endParaRPr lang="zh-CN" altLang="en-US" dirty="0"/>
          </a:p>
        </p:txBody>
      </p:sp>
      <p:pic>
        <p:nvPicPr>
          <p:cNvPr id="7" name="图片 6"/>
          <p:cNvPicPr>
            <a:picLocks noChangeAspect="1"/>
          </p:cNvPicPr>
          <p:nvPr/>
        </p:nvPicPr>
        <p:blipFill>
          <a:blip r:embed="rId3"/>
          <a:stretch>
            <a:fillRect/>
          </a:stretch>
        </p:blipFill>
        <p:spPr>
          <a:xfrm>
            <a:off x="6516216" y="3861048"/>
            <a:ext cx="2088232" cy="2192644"/>
          </a:xfrm>
          <a:prstGeom prst="rect">
            <a:avLst/>
          </a:prstGeom>
        </p:spPr>
      </p:pic>
      <p:sp>
        <p:nvSpPr>
          <p:cNvPr id="8" name="矩形 7"/>
          <p:cNvSpPr/>
          <p:nvPr/>
        </p:nvSpPr>
        <p:spPr>
          <a:xfrm>
            <a:off x="6372200" y="6053692"/>
            <a:ext cx="2376264" cy="432048"/>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zh-CN" altLang="en-US" sz="1400" dirty="0" smtClean="0">
                <a:latin typeface="黑体" panose="02010609060101010101" pitchFamily="49" charset="-122"/>
                <a:ea typeface="黑体" panose="02010609060101010101" pitchFamily="49" charset="-122"/>
              </a:rPr>
              <a:t>多源异构的软件项目数据</a:t>
            </a:r>
            <a:endParaRPr lang="zh-CN" altLang="en-US" sz="14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711501540"/>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研究背景</a:t>
            </a:r>
            <a:r>
              <a:rPr lang="en-US" altLang="zh-CN" dirty="0" smtClean="0"/>
              <a:t>——</a:t>
            </a:r>
            <a:r>
              <a:rPr lang="zh-CN" altLang="en-US" dirty="0" smtClean="0"/>
              <a:t>知识驱动的软件复用</a:t>
            </a:r>
            <a:endParaRPr lang="zh-CN" altLang="en-US" dirty="0"/>
          </a:p>
        </p:txBody>
      </p:sp>
      <p:sp>
        <p:nvSpPr>
          <p:cNvPr id="3" name="内容占位符 2"/>
          <p:cNvSpPr>
            <a:spLocks noGrp="1"/>
          </p:cNvSpPr>
          <p:nvPr>
            <p:ph sz="quarter" idx="1"/>
          </p:nvPr>
        </p:nvSpPr>
        <p:spPr/>
        <p:txBody>
          <a:bodyPr/>
          <a:lstStyle/>
          <a:p>
            <a:r>
              <a:rPr lang="zh-CN" altLang="en-US" dirty="0" smtClean="0"/>
              <a:t>互联网环境下，软件开发面临着</a:t>
            </a:r>
            <a:r>
              <a:rPr lang="zh-CN" altLang="en-US" dirty="0" smtClean="0">
                <a:solidFill>
                  <a:srgbClr val="FF0000"/>
                </a:solidFill>
              </a:rPr>
              <a:t>知识爆炸</a:t>
            </a:r>
            <a:r>
              <a:rPr lang="zh-CN" altLang="en-US" dirty="0" smtClean="0"/>
              <a:t>的问题</a:t>
            </a:r>
            <a:endParaRPr lang="en-US" altLang="zh-CN" dirty="0" smtClean="0"/>
          </a:p>
          <a:p>
            <a:pPr lvl="1"/>
            <a:r>
              <a:rPr lang="zh-CN" altLang="en-US" dirty="0" smtClean="0"/>
              <a:t>软件的规模与复杂度不断增长</a:t>
            </a:r>
            <a:endParaRPr lang="en-US" altLang="zh-CN" dirty="0" smtClean="0"/>
          </a:p>
          <a:p>
            <a:pPr lvl="1"/>
            <a:r>
              <a:rPr lang="zh-CN" altLang="en-US" dirty="0" smtClean="0"/>
              <a:t>开发者需要掌握大量软件知识，包括：业务知识、开发知识、构件知识</a:t>
            </a:r>
            <a:endParaRPr lang="en-US" altLang="zh-CN" dirty="0" smtClean="0"/>
          </a:p>
          <a:p>
            <a:r>
              <a:rPr lang="zh-CN" altLang="en-US" dirty="0" smtClean="0"/>
              <a:t>目前可行的方法是提高开发者</a:t>
            </a:r>
            <a:r>
              <a:rPr lang="zh-CN" altLang="en-US" dirty="0" smtClean="0">
                <a:solidFill>
                  <a:srgbClr val="FF0000"/>
                </a:solidFill>
              </a:rPr>
              <a:t>对已有知识的获取、理解和利用</a:t>
            </a:r>
            <a:r>
              <a:rPr lang="zh-CN" altLang="en-US" dirty="0" smtClean="0"/>
              <a:t>的效率</a:t>
            </a:r>
            <a:endParaRPr lang="en-US" altLang="zh-CN" dirty="0" smtClean="0"/>
          </a:p>
          <a:p>
            <a:pPr lvl="1"/>
            <a:r>
              <a:rPr lang="zh-CN" altLang="en-US" dirty="0" smtClean="0"/>
              <a:t>知识</a:t>
            </a:r>
            <a:r>
              <a:rPr lang="zh-CN" altLang="en-US" dirty="0"/>
              <a:t>获取</a:t>
            </a:r>
            <a:r>
              <a:rPr lang="zh-CN" altLang="en-US" dirty="0" smtClean="0"/>
              <a:t>：多源异构的软件工程数据</a:t>
            </a:r>
            <a:endParaRPr lang="en-US" altLang="zh-CN" dirty="0" smtClean="0"/>
          </a:p>
          <a:p>
            <a:pPr lvl="2"/>
            <a:r>
              <a:rPr lang="zh-CN" altLang="en-US" dirty="0" smtClean="0"/>
              <a:t>如：源代码、版本记录、缺陷记录、邮件记录、配置信息、运行日志、用户讨论、问答记录、</a:t>
            </a:r>
            <a:r>
              <a:rPr lang="en-US" altLang="zh-CN" dirty="0" smtClean="0"/>
              <a:t>…</a:t>
            </a:r>
          </a:p>
          <a:p>
            <a:pPr lvl="1"/>
            <a:r>
              <a:rPr lang="zh-CN" altLang="en-US" dirty="0" smtClean="0"/>
              <a:t>知识理解：建立关联关系，形成</a:t>
            </a:r>
            <a:r>
              <a:rPr lang="zh-CN" altLang="en-US" dirty="0" smtClean="0">
                <a:solidFill>
                  <a:srgbClr val="FF0000"/>
                </a:solidFill>
              </a:rPr>
              <a:t>知识图谱</a:t>
            </a:r>
            <a:endParaRPr lang="en-US" altLang="zh-CN" dirty="0" smtClean="0">
              <a:solidFill>
                <a:srgbClr val="FF0000"/>
              </a:solidFill>
            </a:endParaRPr>
          </a:p>
          <a:p>
            <a:pPr lvl="1"/>
            <a:r>
              <a:rPr lang="zh-CN" altLang="en-US" dirty="0" smtClean="0"/>
              <a:t>知识利用：为开发者提供自动的协助和指导（浏览、推荐、问答）</a:t>
            </a:r>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25</a:t>
            </a:fld>
            <a:endParaRPr lang="zh-CN" altLang="en-US" dirty="0"/>
          </a:p>
        </p:txBody>
      </p:sp>
      <p:pic>
        <p:nvPicPr>
          <p:cNvPr id="31" name="图片 30"/>
          <p:cNvPicPr>
            <a:picLocks noChangeAspect="1"/>
          </p:cNvPicPr>
          <p:nvPr/>
        </p:nvPicPr>
        <p:blipFill>
          <a:blip r:embed="rId2"/>
          <a:stretch>
            <a:fillRect/>
          </a:stretch>
        </p:blipFill>
        <p:spPr>
          <a:xfrm>
            <a:off x="2267744" y="4960421"/>
            <a:ext cx="4608512" cy="1564923"/>
          </a:xfrm>
          <a:prstGeom prst="rect">
            <a:avLst/>
          </a:prstGeom>
        </p:spPr>
      </p:pic>
    </p:spTree>
    <p:extLst>
      <p:ext uri="{BB962C8B-B14F-4D97-AF65-F5344CB8AC3E}">
        <p14:creationId xmlns:p14="http://schemas.microsoft.com/office/powerpoint/2010/main" val="3590959397"/>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研究背景</a:t>
            </a:r>
            <a:r>
              <a:rPr kumimoji="1" lang="en-US" altLang="zh-CN" dirty="0" smtClean="0"/>
              <a:t>——</a:t>
            </a:r>
            <a:r>
              <a:rPr kumimoji="1" lang="zh-CN" altLang="en-US" dirty="0" smtClean="0"/>
              <a:t>知识驱动的软件复用</a:t>
            </a:r>
            <a:endParaRPr kumimoji="1" lang="zh-CN" altLang="en-US" dirty="0"/>
          </a:p>
        </p:txBody>
      </p:sp>
      <p:sp>
        <p:nvSpPr>
          <p:cNvPr id="4" name="幻灯片编号占位符 3"/>
          <p:cNvSpPr>
            <a:spLocks noGrp="1"/>
          </p:cNvSpPr>
          <p:nvPr>
            <p:ph type="sldNum" sz="quarter" idx="4"/>
          </p:nvPr>
        </p:nvSpPr>
        <p:spPr/>
        <p:txBody>
          <a:bodyPr/>
          <a:lstStyle/>
          <a:p>
            <a:fld id="{0C913308-F349-4B6D-A68A-DD1791B4A57B}" type="slidenum">
              <a:rPr lang="zh-CN" altLang="en-US" smtClean="0"/>
              <a:pPr/>
              <a:t>26</a:t>
            </a:fld>
            <a:endParaRPr lang="zh-CN" altLang="en-US" dirty="0"/>
          </a:p>
        </p:txBody>
      </p:sp>
      <p:pic>
        <p:nvPicPr>
          <p:cNvPr id="198" name="图片 19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0933" y="1483121"/>
            <a:ext cx="7142133" cy="4669856"/>
          </a:xfrm>
          <a:prstGeom prst="rect">
            <a:avLst/>
          </a:prstGeom>
        </p:spPr>
      </p:pic>
    </p:spTree>
    <p:extLst>
      <p:ext uri="{BB962C8B-B14F-4D97-AF65-F5344CB8AC3E}">
        <p14:creationId xmlns:p14="http://schemas.microsoft.com/office/powerpoint/2010/main" val="72469530"/>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先期工作</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基于互联网的软件资源搜集技术</a:t>
            </a:r>
          </a:p>
          <a:p>
            <a:pPr lvl="1"/>
            <a:r>
              <a:rPr kumimoji="1" lang="zh-CN" altLang="en-US" dirty="0" smtClean="0"/>
              <a:t>目前已搜集</a:t>
            </a:r>
            <a:r>
              <a:rPr kumimoji="1" lang="en-US" altLang="zh-CN" dirty="0" smtClean="0"/>
              <a:t>Apache</a:t>
            </a:r>
            <a:r>
              <a:rPr kumimoji="1" lang="zh-CN" altLang="en-US" dirty="0" smtClean="0"/>
              <a:t>基金会所支持的</a:t>
            </a:r>
            <a:r>
              <a:rPr kumimoji="1" lang="en-US" altLang="zh-CN" dirty="0" smtClean="0"/>
              <a:t>172</a:t>
            </a:r>
            <a:r>
              <a:rPr kumimoji="1" lang="zh-CN" altLang="en-US" dirty="0" smtClean="0"/>
              <a:t>个</a:t>
            </a:r>
            <a:r>
              <a:rPr kumimoji="1" lang="zh-CN" altLang="en-US" dirty="0" smtClean="0">
                <a:solidFill>
                  <a:srgbClr val="FF0000"/>
                </a:solidFill>
              </a:rPr>
              <a:t>开源软件项目</a:t>
            </a:r>
            <a:r>
              <a:rPr kumimoji="1" lang="zh-CN" altLang="en-US" dirty="0" smtClean="0"/>
              <a:t>的相关资源</a:t>
            </a:r>
          </a:p>
          <a:p>
            <a:pPr lvl="1"/>
            <a:r>
              <a:rPr kumimoji="1" lang="zh-CN" altLang="en-US" dirty="0" smtClean="0"/>
              <a:t>资源类型</a:t>
            </a:r>
          </a:p>
          <a:p>
            <a:pPr lvl="2"/>
            <a:r>
              <a:rPr kumimoji="1" lang="zh-CN" altLang="en-US" dirty="0" smtClean="0"/>
              <a:t>源代码、版本记录、邮件记录、缺陷记录、官方文档、问答记录、技术博客</a:t>
            </a:r>
          </a:p>
          <a:p>
            <a:pPr lvl="1"/>
            <a:r>
              <a:rPr kumimoji="1" lang="zh-CN" altLang="en-US" dirty="0" smtClean="0"/>
              <a:t>以</a:t>
            </a:r>
            <a:r>
              <a:rPr kumimoji="1" lang="en-US" altLang="zh-CN" dirty="0" smtClean="0"/>
              <a:t>Apache </a:t>
            </a:r>
            <a:r>
              <a:rPr kumimoji="1" lang="en-US" altLang="zh-CN" dirty="0" err="1" smtClean="0"/>
              <a:t>Lucene</a:t>
            </a:r>
            <a:r>
              <a:rPr kumimoji="1" lang="zh-CN" altLang="en-US" dirty="0" smtClean="0"/>
              <a:t>项目为例</a:t>
            </a:r>
          </a:p>
          <a:p>
            <a:pPr lvl="2"/>
            <a:r>
              <a:rPr kumimoji="1" lang="en-US" altLang="zh-CN" dirty="0" smtClean="0"/>
              <a:t>5461</a:t>
            </a:r>
            <a:r>
              <a:rPr kumimoji="1" lang="zh-CN" altLang="en-US" dirty="0" smtClean="0"/>
              <a:t>个源代码文件、</a:t>
            </a:r>
            <a:r>
              <a:rPr kumimoji="1" lang="en-US" altLang="zh-CN" dirty="0" smtClean="0"/>
              <a:t>156,390</a:t>
            </a:r>
            <a:r>
              <a:rPr kumimoji="1" lang="zh-CN" altLang="en-US" dirty="0" smtClean="0"/>
              <a:t>封邮件、</a:t>
            </a:r>
            <a:r>
              <a:rPr kumimoji="1" lang="en-US" altLang="zh-CN" dirty="0" smtClean="0"/>
              <a:t>7,591</a:t>
            </a:r>
            <a:r>
              <a:rPr kumimoji="1" lang="zh-CN" altLang="en-US" dirty="0" smtClean="0"/>
              <a:t>个缺陷报告、</a:t>
            </a:r>
            <a:r>
              <a:rPr kumimoji="1" lang="en-US" altLang="zh-CN" dirty="0" smtClean="0"/>
              <a:t>9,340</a:t>
            </a:r>
            <a:r>
              <a:rPr kumimoji="1" lang="zh-CN" altLang="en-US" dirty="0" smtClean="0"/>
              <a:t>个问题、</a:t>
            </a:r>
            <a:r>
              <a:rPr kumimoji="1" lang="mr-IN" altLang="zh-CN" dirty="0" smtClean="0"/>
              <a:t>…</a:t>
            </a:r>
            <a:endParaRPr kumimoji="1" lang="en-US" altLang="zh-CN" dirty="0" smtClean="0"/>
          </a:p>
          <a:p>
            <a:endParaRPr kumimoji="1" lang="en-US" altLang="zh-CN" dirty="0" smtClean="0"/>
          </a:p>
          <a:p>
            <a:r>
              <a:rPr kumimoji="1" lang="zh-CN" altLang="en-US" dirty="0" smtClean="0"/>
              <a:t>软件项目知识图谱的自动构造技术</a:t>
            </a:r>
            <a:endParaRPr kumimoji="1" lang="en-US" altLang="zh-CN" dirty="0" smtClean="0"/>
          </a:p>
          <a:p>
            <a:pPr lvl="1"/>
            <a:r>
              <a:rPr kumimoji="1" lang="zh-CN" altLang="en-US" dirty="0" smtClean="0"/>
              <a:t>实体</a:t>
            </a:r>
          </a:p>
          <a:p>
            <a:pPr lvl="2"/>
            <a:r>
              <a:rPr kumimoji="1" lang="zh-CN" altLang="en-US" dirty="0" smtClean="0"/>
              <a:t>类、方法、开发者、网页、邮件、缺陷报告、修复补丁、问题、答案、</a:t>
            </a:r>
            <a:r>
              <a:rPr kumimoji="1" lang="en-US" altLang="zh-CN" dirty="0" smtClean="0"/>
              <a:t>...</a:t>
            </a:r>
          </a:p>
          <a:p>
            <a:pPr lvl="1"/>
            <a:r>
              <a:rPr kumimoji="1" lang="zh-CN" altLang="en-US" dirty="0" smtClean="0"/>
              <a:t>关联关系</a:t>
            </a:r>
          </a:p>
          <a:p>
            <a:pPr lvl="2"/>
            <a:r>
              <a:rPr kumimoji="1" lang="zh-CN" altLang="en-US" dirty="0" smtClean="0"/>
              <a:t>调用、继承、声明、引用、修改、回答、</a:t>
            </a:r>
            <a:r>
              <a:rPr kumimoji="1" lang="mr-IN" altLang="zh-CN" dirty="0" smtClean="0"/>
              <a:t>…</a:t>
            </a:r>
            <a:endParaRPr kumimoji="1" lang="en-US" altLang="zh-CN" dirty="0" smtClean="0"/>
          </a:p>
          <a:p>
            <a:pPr lvl="1"/>
            <a:r>
              <a:rPr kumimoji="1" lang="zh-CN" altLang="en-US" dirty="0" smtClean="0"/>
              <a:t>知识提炼</a:t>
            </a:r>
            <a:endParaRPr kumimoji="1" lang="en-US" altLang="zh-CN" dirty="0" smtClean="0"/>
          </a:p>
          <a:p>
            <a:pPr lvl="2"/>
            <a:r>
              <a:rPr kumimoji="1" lang="en-US" altLang="zh-CN" dirty="0" smtClean="0"/>
              <a:t>API</a:t>
            </a:r>
            <a:r>
              <a:rPr kumimoji="1" lang="zh-CN" altLang="en-US" dirty="0" smtClean="0"/>
              <a:t>使用示例、主题、功能点、关键词、中心句</a:t>
            </a:r>
            <a:endParaRPr kumimoji="1" lang="zh-CN" altLang="en-US" dirty="0"/>
          </a:p>
        </p:txBody>
      </p:sp>
      <p:sp>
        <p:nvSpPr>
          <p:cNvPr id="4" name="幻灯片编号占位符 3"/>
          <p:cNvSpPr>
            <a:spLocks noGrp="1"/>
          </p:cNvSpPr>
          <p:nvPr>
            <p:ph type="sldNum" sz="quarter" idx="4"/>
          </p:nvPr>
        </p:nvSpPr>
        <p:spPr/>
        <p:txBody>
          <a:bodyPr/>
          <a:lstStyle/>
          <a:p>
            <a:fld id="{0C913308-F349-4B6D-A68A-DD1791B4A57B}" type="slidenum">
              <a:rPr lang="zh-CN" altLang="en-US" smtClean="0"/>
              <a:pPr/>
              <a:t>27</a:t>
            </a:fld>
            <a:endParaRPr lang="zh-CN" altLang="en-US" dirty="0"/>
          </a:p>
        </p:txBody>
      </p:sp>
    </p:spTree>
    <p:extLst>
      <p:ext uri="{BB962C8B-B14F-4D97-AF65-F5344CB8AC3E}">
        <p14:creationId xmlns:p14="http://schemas.microsoft.com/office/powerpoint/2010/main" val="1689460225"/>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研究动机</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我希望能支持开发者以导图式浏览的方式从软件项目知识图谱中找到所需的知识</a:t>
            </a:r>
            <a:endParaRPr kumimoji="1" lang="en-US" altLang="zh-CN" dirty="0" smtClean="0"/>
          </a:p>
          <a:p>
            <a:pPr lvl="1"/>
            <a:r>
              <a:rPr kumimoji="1" lang="zh-CN" altLang="en-US" dirty="0" smtClean="0"/>
              <a:t>核心问题：在软件项目知识图谱中建立关联</a:t>
            </a:r>
            <a:endParaRPr kumimoji="1" lang="en-US" altLang="zh-CN" dirty="0" smtClean="0"/>
          </a:p>
          <a:p>
            <a:pPr lvl="1"/>
            <a:endParaRPr kumimoji="1" lang="en-US" altLang="zh-CN" dirty="0"/>
          </a:p>
          <a:p>
            <a:pPr lvl="1"/>
            <a:endParaRPr kumimoji="1" lang="en-US" altLang="zh-CN" dirty="0" smtClean="0"/>
          </a:p>
          <a:p>
            <a:pPr lvl="1"/>
            <a:endParaRPr kumimoji="1" lang="en-US" altLang="zh-CN" dirty="0"/>
          </a:p>
          <a:p>
            <a:pPr lvl="1"/>
            <a:endParaRPr kumimoji="1" lang="en-US" altLang="zh-CN" dirty="0" smtClean="0"/>
          </a:p>
          <a:p>
            <a:endParaRPr kumimoji="1" lang="en-US" altLang="zh-CN" dirty="0" smtClean="0"/>
          </a:p>
          <a:p>
            <a:r>
              <a:rPr kumimoji="1" lang="zh-CN" altLang="en-US" dirty="0" smtClean="0"/>
              <a:t>我希望能支持开发者以自然语言问句的方式从软件项目知识图谱中找到所需的知识</a:t>
            </a:r>
            <a:endParaRPr kumimoji="1" lang="en-US" altLang="zh-CN" dirty="0" smtClean="0"/>
          </a:p>
          <a:p>
            <a:pPr lvl="1"/>
            <a:r>
              <a:rPr kumimoji="1" lang="zh-CN" altLang="en-US" dirty="0" smtClean="0"/>
              <a:t>核心问题：用户问句理解与答案抽取</a:t>
            </a:r>
            <a:endParaRPr kumimoji="1" lang="zh-CN" altLang="en-US" dirty="0"/>
          </a:p>
        </p:txBody>
      </p:sp>
      <p:sp>
        <p:nvSpPr>
          <p:cNvPr id="4" name="幻灯片编号占位符 3"/>
          <p:cNvSpPr>
            <a:spLocks noGrp="1"/>
          </p:cNvSpPr>
          <p:nvPr>
            <p:ph type="sldNum" sz="quarter" idx="4"/>
          </p:nvPr>
        </p:nvSpPr>
        <p:spPr/>
        <p:txBody>
          <a:bodyPr/>
          <a:lstStyle/>
          <a:p>
            <a:fld id="{0C913308-F349-4B6D-A68A-DD1791B4A57B}" type="slidenum">
              <a:rPr lang="zh-CN" altLang="en-US" smtClean="0"/>
              <a:pPr/>
              <a:t>28</a:t>
            </a:fld>
            <a:endParaRPr lang="zh-CN" altLang="en-US" dirty="0"/>
          </a:p>
        </p:txBody>
      </p:sp>
      <p:grpSp>
        <p:nvGrpSpPr>
          <p:cNvPr id="8" name="组合 7"/>
          <p:cNvGrpSpPr/>
          <p:nvPr/>
        </p:nvGrpSpPr>
        <p:grpSpPr>
          <a:xfrm>
            <a:off x="377533" y="2474538"/>
            <a:ext cx="4431753" cy="1686742"/>
            <a:chOff x="377533" y="2474538"/>
            <a:chExt cx="4431753" cy="1686742"/>
          </a:xfrm>
        </p:grpSpPr>
        <p:sp>
          <p:nvSpPr>
            <p:cNvPr id="41" name="矩形 40"/>
            <p:cNvSpPr/>
            <p:nvPr/>
          </p:nvSpPr>
          <p:spPr>
            <a:xfrm>
              <a:off x="377534" y="2474538"/>
              <a:ext cx="4431752" cy="168674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grpSp>
          <p:nvGrpSpPr>
            <p:cNvPr id="26" name="组 25"/>
            <p:cNvGrpSpPr/>
            <p:nvPr/>
          </p:nvGrpSpPr>
          <p:grpSpPr>
            <a:xfrm>
              <a:off x="377533" y="2558513"/>
              <a:ext cx="4050281" cy="1602767"/>
              <a:chOff x="182037" y="2465100"/>
              <a:chExt cx="4050281" cy="1602767"/>
            </a:xfrm>
          </p:grpSpPr>
          <p:grpSp>
            <p:nvGrpSpPr>
              <p:cNvPr id="24" name="组 23"/>
              <p:cNvGrpSpPr/>
              <p:nvPr/>
            </p:nvGrpSpPr>
            <p:grpSpPr>
              <a:xfrm>
                <a:off x="1996005" y="2465100"/>
                <a:ext cx="2236313" cy="1602767"/>
                <a:chOff x="898237" y="2387108"/>
                <a:chExt cx="2236313" cy="1602767"/>
              </a:xfrm>
            </p:grpSpPr>
            <p:sp>
              <p:nvSpPr>
                <p:cNvPr id="5" name="椭圆 4"/>
                <p:cNvSpPr/>
                <p:nvPr/>
              </p:nvSpPr>
              <p:spPr>
                <a:xfrm>
                  <a:off x="898237" y="2859991"/>
                  <a:ext cx="1008112" cy="1008112"/>
                </a:xfrm>
                <a:prstGeom prst="ellipse">
                  <a:avLst/>
                </a:prstGeom>
                <a:solidFill>
                  <a:schemeClr val="accent1">
                    <a:lumMod val="40000"/>
                    <a:lumOff val="60000"/>
                  </a:schemeClr>
                </a:solidFill>
              </p:spPr>
              <p:style>
                <a:lnRef idx="1">
                  <a:schemeClr val="accent1"/>
                </a:lnRef>
                <a:fillRef idx="2">
                  <a:schemeClr val="accent1"/>
                </a:fillRef>
                <a:effectRef idx="1">
                  <a:schemeClr val="accent1"/>
                </a:effectRef>
                <a:fontRef idx="minor">
                  <a:schemeClr val="dk1"/>
                </a:fontRef>
              </p:style>
              <p:txBody>
                <a:bodyPr rtlCol="0" anchor="ctr"/>
                <a:lstStyle/>
                <a:p>
                  <a:pPr algn="ctr"/>
                  <a:r>
                    <a:rPr kumimoji="1" lang="zh-CN" altLang="en-US" dirty="0" smtClean="0">
                      <a:latin typeface="Arial" charset="0"/>
                      <a:ea typeface="Arial" charset="0"/>
                      <a:cs typeface="Arial" charset="0"/>
                    </a:rPr>
                    <a:t>类</a:t>
                  </a:r>
                  <a:r>
                    <a:rPr kumimoji="1" lang="en-US" altLang="zh-CN" dirty="0" smtClean="0">
                      <a:latin typeface="Arial" charset="0"/>
                      <a:ea typeface="Arial" charset="0"/>
                      <a:cs typeface="Arial" charset="0"/>
                    </a:rPr>
                    <a:t> A</a:t>
                  </a:r>
                  <a:endParaRPr kumimoji="1" lang="zh-CN" altLang="en-US" dirty="0">
                    <a:latin typeface="Arial" charset="0"/>
                    <a:ea typeface="Arial" charset="0"/>
                    <a:cs typeface="Arial" charset="0"/>
                  </a:endParaRPr>
                </a:p>
              </p:txBody>
            </p:sp>
            <p:pic>
              <p:nvPicPr>
                <p:cNvPr id="6" name="图片 5"/>
                <p:cNvPicPr>
                  <a:picLocks noChangeAspect="1"/>
                </p:cNvPicPr>
                <p:nvPr/>
              </p:nvPicPr>
              <p:blipFill>
                <a:blip r:embed="rId2"/>
                <a:stretch>
                  <a:fillRect/>
                </a:stretch>
              </p:blipFill>
              <p:spPr>
                <a:xfrm>
                  <a:off x="2411760" y="2387108"/>
                  <a:ext cx="581484" cy="581484"/>
                </a:xfrm>
                <a:prstGeom prst="rect">
                  <a:avLst/>
                </a:prstGeom>
              </p:spPr>
            </p:pic>
            <p:pic>
              <p:nvPicPr>
                <p:cNvPr id="7" name="图片 6"/>
                <p:cNvPicPr>
                  <a:picLocks noChangeAspect="1"/>
                </p:cNvPicPr>
                <p:nvPr/>
              </p:nvPicPr>
              <p:blipFill>
                <a:blip r:embed="rId3"/>
                <a:stretch>
                  <a:fillRect/>
                </a:stretch>
              </p:blipFill>
              <p:spPr>
                <a:xfrm>
                  <a:off x="2553066" y="3073305"/>
                  <a:ext cx="581484" cy="581484"/>
                </a:xfrm>
                <a:prstGeom prst="rect">
                  <a:avLst/>
                </a:prstGeom>
              </p:spPr>
            </p:pic>
            <p:cxnSp>
              <p:nvCxnSpPr>
                <p:cNvPr id="9" name="直线箭头连接符 8"/>
                <p:cNvCxnSpPr/>
                <p:nvPr/>
              </p:nvCxnSpPr>
              <p:spPr>
                <a:xfrm flipV="1">
                  <a:off x="1862910" y="2788572"/>
                  <a:ext cx="576064" cy="3600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16" name="直线箭头连接符 15"/>
                <p:cNvCxnSpPr>
                  <a:stCxn id="5" idx="6"/>
                  <a:endCxn id="7" idx="1"/>
                </p:cNvCxnSpPr>
                <p:nvPr/>
              </p:nvCxnSpPr>
              <p:spPr>
                <a:xfrm>
                  <a:off x="1906349" y="3364047"/>
                  <a:ext cx="64671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19" name="文本框 18"/>
                <p:cNvSpPr txBox="1"/>
                <p:nvPr/>
              </p:nvSpPr>
              <p:spPr>
                <a:xfrm>
                  <a:off x="1529314" y="2635493"/>
                  <a:ext cx="800219" cy="276999"/>
                </a:xfrm>
                <a:prstGeom prst="rect">
                  <a:avLst/>
                </a:prstGeom>
                <a:noFill/>
              </p:spPr>
              <p:txBody>
                <a:bodyPr wrap="none" rtlCol="0">
                  <a:spAutoFit/>
                </a:bodyPr>
                <a:lstStyle/>
                <a:p>
                  <a:r>
                    <a:rPr kumimoji="1" lang="zh-CN" altLang="en-US" sz="1200" dirty="0" smtClean="0">
                      <a:latin typeface="SimHei" charset="0"/>
                      <a:ea typeface="SimHei" charset="0"/>
                      <a:cs typeface="SimHei" charset="0"/>
                    </a:rPr>
                    <a:t>功能描述</a:t>
                  </a:r>
                  <a:endParaRPr kumimoji="1" lang="zh-CN" altLang="en-US" sz="1200" dirty="0">
                    <a:latin typeface="SimHei" charset="0"/>
                    <a:ea typeface="SimHei" charset="0"/>
                    <a:cs typeface="SimHei" charset="0"/>
                  </a:endParaRPr>
                </a:p>
              </p:txBody>
            </p:sp>
            <p:sp>
              <p:nvSpPr>
                <p:cNvPr id="20" name="文本框 19"/>
                <p:cNvSpPr txBox="1"/>
                <p:nvPr/>
              </p:nvSpPr>
              <p:spPr>
                <a:xfrm>
                  <a:off x="1842671" y="3064734"/>
                  <a:ext cx="800219" cy="276999"/>
                </a:xfrm>
                <a:prstGeom prst="rect">
                  <a:avLst/>
                </a:prstGeom>
                <a:noFill/>
              </p:spPr>
              <p:txBody>
                <a:bodyPr wrap="none" rtlCol="0">
                  <a:spAutoFit/>
                </a:bodyPr>
                <a:lstStyle/>
                <a:p>
                  <a:r>
                    <a:rPr kumimoji="1" lang="zh-CN" altLang="en-US" sz="1200" smtClean="0">
                      <a:latin typeface="SimHei" charset="0"/>
                      <a:ea typeface="SimHei" charset="0"/>
                      <a:cs typeface="SimHei" charset="0"/>
                    </a:rPr>
                    <a:t>实现原理</a:t>
                  </a:r>
                  <a:endParaRPr kumimoji="1" lang="zh-CN" altLang="en-US" sz="1200" dirty="0">
                    <a:latin typeface="SimHei" charset="0"/>
                    <a:ea typeface="SimHei" charset="0"/>
                    <a:cs typeface="SimHei" charset="0"/>
                  </a:endParaRPr>
                </a:p>
              </p:txBody>
            </p:sp>
            <p:cxnSp>
              <p:nvCxnSpPr>
                <p:cNvPr id="21" name="直线箭头连接符 20"/>
                <p:cNvCxnSpPr/>
                <p:nvPr/>
              </p:nvCxnSpPr>
              <p:spPr>
                <a:xfrm>
                  <a:off x="1792257" y="3694369"/>
                  <a:ext cx="646717" cy="1737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3" name="文本框 22"/>
                <p:cNvSpPr txBox="1"/>
                <p:nvPr/>
              </p:nvSpPr>
              <p:spPr>
                <a:xfrm>
                  <a:off x="2533225" y="3712876"/>
                  <a:ext cx="338554" cy="276999"/>
                </a:xfrm>
                <a:prstGeom prst="rect">
                  <a:avLst/>
                </a:prstGeom>
                <a:noFill/>
              </p:spPr>
              <p:txBody>
                <a:bodyPr wrap="none" rtlCol="0">
                  <a:spAutoFit/>
                </a:bodyPr>
                <a:lstStyle/>
                <a:p>
                  <a:r>
                    <a:rPr kumimoji="1" lang="mr-IN" altLang="zh-CN" sz="1200" smtClean="0">
                      <a:latin typeface="SimHei" charset="0"/>
                      <a:ea typeface="SimHei" charset="0"/>
                      <a:cs typeface="SimHei" charset="0"/>
                    </a:rPr>
                    <a:t>…</a:t>
                  </a:r>
                  <a:endParaRPr kumimoji="1" lang="zh-CN" altLang="en-US" sz="1200" dirty="0">
                    <a:latin typeface="SimHei" charset="0"/>
                    <a:ea typeface="SimHei" charset="0"/>
                    <a:cs typeface="SimHei" charset="0"/>
                  </a:endParaRPr>
                </a:p>
              </p:txBody>
            </p:sp>
          </p:grpSp>
          <p:sp>
            <p:nvSpPr>
              <p:cNvPr id="25" name="文本框 24"/>
              <p:cNvSpPr txBox="1"/>
              <p:nvPr/>
            </p:nvSpPr>
            <p:spPr>
              <a:xfrm>
                <a:off x="182037" y="3257373"/>
                <a:ext cx="1800493" cy="369332"/>
              </a:xfrm>
              <a:prstGeom prst="rect">
                <a:avLst/>
              </a:prstGeom>
              <a:noFill/>
            </p:spPr>
            <p:txBody>
              <a:bodyPr wrap="none" rtlCol="0">
                <a:spAutoFit/>
              </a:bodyPr>
              <a:lstStyle/>
              <a:p>
                <a:r>
                  <a:rPr kumimoji="1" lang="zh-CN" altLang="en-US" b="1" dirty="0" smtClean="0">
                    <a:latin typeface="SimHei" charset="0"/>
                    <a:ea typeface="SimHei" charset="0"/>
                    <a:cs typeface="SimHei" charset="0"/>
                  </a:rPr>
                  <a:t>显式结构关联：</a:t>
                </a:r>
                <a:endParaRPr kumimoji="1" lang="zh-CN" altLang="en-US" b="1" dirty="0">
                  <a:latin typeface="SimHei" charset="0"/>
                  <a:ea typeface="SimHei" charset="0"/>
                  <a:cs typeface="SimHei" charset="0"/>
                </a:endParaRPr>
              </a:p>
            </p:txBody>
          </p:sp>
        </p:grpSp>
      </p:grpSp>
      <p:grpSp>
        <p:nvGrpSpPr>
          <p:cNvPr id="10" name="组合 9"/>
          <p:cNvGrpSpPr/>
          <p:nvPr/>
        </p:nvGrpSpPr>
        <p:grpSpPr>
          <a:xfrm>
            <a:off x="5038534" y="2474538"/>
            <a:ext cx="3727932" cy="1686742"/>
            <a:chOff x="5038534" y="2474538"/>
            <a:chExt cx="3727932" cy="1686742"/>
          </a:xfrm>
        </p:grpSpPr>
        <p:sp>
          <p:nvSpPr>
            <p:cNvPr id="42" name="矩形 41"/>
            <p:cNvSpPr/>
            <p:nvPr/>
          </p:nvSpPr>
          <p:spPr>
            <a:xfrm>
              <a:off x="5038534" y="2474538"/>
              <a:ext cx="3727932" cy="168674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endParaRPr kumimoji="1" lang="zh-CN" altLang="en-US"/>
            </a:p>
          </p:txBody>
        </p:sp>
        <p:pic>
          <p:nvPicPr>
            <p:cNvPr id="32" name="图片 31"/>
            <p:cNvPicPr>
              <a:picLocks noChangeAspect="1"/>
            </p:cNvPicPr>
            <p:nvPr/>
          </p:nvPicPr>
          <p:blipFill>
            <a:blip r:embed="rId2"/>
            <a:stretch>
              <a:fillRect/>
            </a:stretch>
          </p:blipFill>
          <p:spPr>
            <a:xfrm>
              <a:off x="8013682" y="2558513"/>
              <a:ext cx="581484" cy="581484"/>
            </a:xfrm>
            <a:prstGeom prst="rect">
              <a:avLst/>
            </a:prstGeom>
          </p:spPr>
        </p:pic>
        <p:pic>
          <p:nvPicPr>
            <p:cNvPr id="33" name="图片 32"/>
            <p:cNvPicPr>
              <a:picLocks noChangeAspect="1"/>
            </p:cNvPicPr>
            <p:nvPr/>
          </p:nvPicPr>
          <p:blipFill>
            <a:blip r:embed="rId3"/>
            <a:stretch>
              <a:fillRect/>
            </a:stretch>
          </p:blipFill>
          <p:spPr>
            <a:xfrm>
              <a:off x="8154988" y="3244710"/>
              <a:ext cx="581484" cy="581484"/>
            </a:xfrm>
            <a:prstGeom prst="rect">
              <a:avLst/>
            </a:prstGeom>
          </p:spPr>
        </p:pic>
        <p:cxnSp>
          <p:nvCxnSpPr>
            <p:cNvPr id="34" name="直线箭头连接符 33"/>
            <p:cNvCxnSpPr/>
            <p:nvPr/>
          </p:nvCxnSpPr>
          <p:spPr>
            <a:xfrm flipV="1">
              <a:off x="7464832" y="2959977"/>
              <a:ext cx="576064" cy="360039"/>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35" name="直线箭头连接符 34"/>
            <p:cNvCxnSpPr>
              <a:endCxn id="33" idx="1"/>
            </p:cNvCxnSpPr>
            <p:nvPr/>
          </p:nvCxnSpPr>
          <p:spPr>
            <a:xfrm>
              <a:off x="7508271" y="3535452"/>
              <a:ext cx="646717"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6" name="文本框 35"/>
            <p:cNvSpPr txBox="1"/>
            <p:nvPr/>
          </p:nvSpPr>
          <p:spPr>
            <a:xfrm>
              <a:off x="7328795" y="2860250"/>
              <a:ext cx="492443" cy="276999"/>
            </a:xfrm>
            <a:prstGeom prst="rect">
              <a:avLst/>
            </a:prstGeom>
            <a:noFill/>
          </p:spPr>
          <p:txBody>
            <a:bodyPr wrap="none" rtlCol="0">
              <a:spAutoFit/>
            </a:bodyPr>
            <a:lstStyle/>
            <a:p>
              <a:r>
                <a:rPr kumimoji="1" lang="en-US" altLang="zh-CN" sz="1200" smtClean="0">
                  <a:latin typeface="SimHei" charset="0"/>
                  <a:ea typeface="SimHei" charset="0"/>
                  <a:cs typeface="SimHei" charset="0"/>
                </a:rPr>
                <a:t>0.85</a:t>
              </a:r>
              <a:endParaRPr kumimoji="1" lang="zh-CN" altLang="en-US" sz="1200" dirty="0">
                <a:latin typeface="SimHei" charset="0"/>
                <a:ea typeface="SimHei" charset="0"/>
                <a:cs typeface="SimHei" charset="0"/>
              </a:endParaRPr>
            </a:p>
          </p:txBody>
        </p:sp>
        <p:sp>
          <p:nvSpPr>
            <p:cNvPr id="37" name="文本框 36"/>
            <p:cNvSpPr txBox="1"/>
            <p:nvPr/>
          </p:nvSpPr>
          <p:spPr>
            <a:xfrm>
              <a:off x="7557112" y="3255705"/>
              <a:ext cx="492443" cy="276999"/>
            </a:xfrm>
            <a:prstGeom prst="rect">
              <a:avLst/>
            </a:prstGeom>
            <a:noFill/>
          </p:spPr>
          <p:txBody>
            <a:bodyPr wrap="none" rtlCol="0">
              <a:spAutoFit/>
            </a:bodyPr>
            <a:lstStyle/>
            <a:p>
              <a:r>
                <a:rPr kumimoji="1" lang="en-US" altLang="zh-CN" sz="1200" smtClean="0">
                  <a:latin typeface="SimHei" charset="0"/>
                  <a:ea typeface="SimHei" charset="0"/>
                  <a:cs typeface="SimHei" charset="0"/>
                </a:rPr>
                <a:t>0.72</a:t>
              </a:r>
              <a:endParaRPr kumimoji="1" lang="zh-CN" altLang="en-US" sz="1200" dirty="0">
                <a:latin typeface="SimHei" charset="0"/>
                <a:ea typeface="SimHei" charset="0"/>
                <a:cs typeface="SimHei" charset="0"/>
              </a:endParaRPr>
            </a:p>
          </p:txBody>
        </p:sp>
        <p:cxnSp>
          <p:nvCxnSpPr>
            <p:cNvPr id="38" name="直线箭头连接符 37"/>
            <p:cNvCxnSpPr/>
            <p:nvPr/>
          </p:nvCxnSpPr>
          <p:spPr>
            <a:xfrm>
              <a:off x="7394179" y="3865774"/>
              <a:ext cx="646717" cy="17373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39" name="文本框 38"/>
            <p:cNvSpPr txBox="1"/>
            <p:nvPr/>
          </p:nvSpPr>
          <p:spPr>
            <a:xfrm>
              <a:off x="8135147" y="3884281"/>
              <a:ext cx="338554" cy="276999"/>
            </a:xfrm>
            <a:prstGeom prst="rect">
              <a:avLst/>
            </a:prstGeom>
            <a:noFill/>
          </p:spPr>
          <p:txBody>
            <a:bodyPr wrap="none" rtlCol="0">
              <a:spAutoFit/>
            </a:bodyPr>
            <a:lstStyle/>
            <a:p>
              <a:r>
                <a:rPr kumimoji="1" lang="mr-IN" altLang="zh-CN" sz="1200" smtClean="0">
                  <a:latin typeface="SimHei" charset="0"/>
                  <a:ea typeface="SimHei" charset="0"/>
                  <a:cs typeface="SimHei" charset="0"/>
                </a:rPr>
                <a:t>…</a:t>
              </a:r>
              <a:endParaRPr kumimoji="1" lang="zh-CN" altLang="en-US" sz="1200" dirty="0">
                <a:latin typeface="SimHei" charset="0"/>
                <a:ea typeface="SimHei" charset="0"/>
                <a:cs typeface="SimHei" charset="0"/>
              </a:endParaRPr>
            </a:p>
          </p:txBody>
        </p:sp>
        <p:sp>
          <p:nvSpPr>
            <p:cNvPr id="30" name="文本框 29"/>
            <p:cNvSpPr txBox="1"/>
            <p:nvPr/>
          </p:nvSpPr>
          <p:spPr>
            <a:xfrm>
              <a:off x="5038534" y="3350786"/>
              <a:ext cx="1800493" cy="369332"/>
            </a:xfrm>
            <a:prstGeom prst="rect">
              <a:avLst/>
            </a:prstGeom>
            <a:noFill/>
          </p:spPr>
          <p:txBody>
            <a:bodyPr wrap="none" rtlCol="0">
              <a:spAutoFit/>
            </a:bodyPr>
            <a:lstStyle/>
            <a:p>
              <a:r>
                <a:rPr kumimoji="1" lang="zh-CN" altLang="en-US" b="1" dirty="0" smtClean="0">
                  <a:latin typeface="SimHei" charset="0"/>
                  <a:ea typeface="SimHei" charset="0"/>
                  <a:cs typeface="SimHei" charset="0"/>
                </a:rPr>
                <a:t>潜在语义关联：</a:t>
              </a:r>
              <a:endParaRPr kumimoji="1" lang="zh-CN" altLang="en-US" b="1" dirty="0">
                <a:latin typeface="SimHei" charset="0"/>
                <a:ea typeface="SimHei" charset="0"/>
                <a:cs typeface="SimHei" charset="0"/>
              </a:endParaRPr>
            </a:p>
          </p:txBody>
        </p:sp>
        <p:pic>
          <p:nvPicPr>
            <p:cNvPr id="40" name="图片 39"/>
            <p:cNvPicPr>
              <a:picLocks noChangeAspect="1"/>
            </p:cNvPicPr>
            <p:nvPr/>
          </p:nvPicPr>
          <p:blipFill>
            <a:blip r:embed="rId2"/>
            <a:stretch>
              <a:fillRect/>
            </a:stretch>
          </p:blipFill>
          <p:spPr>
            <a:xfrm>
              <a:off x="6701115" y="3149819"/>
              <a:ext cx="838689" cy="838689"/>
            </a:xfrm>
            <a:prstGeom prst="rect">
              <a:avLst/>
            </a:prstGeom>
          </p:spPr>
        </p:pic>
      </p:grpSp>
      <p:sp>
        <p:nvSpPr>
          <p:cNvPr id="44" name="矩形 43"/>
          <p:cNvSpPr/>
          <p:nvPr/>
        </p:nvSpPr>
        <p:spPr>
          <a:xfrm>
            <a:off x="1093134" y="5445224"/>
            <a:ext cx="2809282" cy="369332"/>
          </a:xfrm>
          <a:prstGeom prst="rect">
            <a:avLst/>
          </a:prstGeom>
        </p:spPr>
        <p:txBody>
          <a:bodyPr wrap="square">
            <a:spAutoFit/>
          </a:bodyPr>
          <a:lstStyle/>
          <a:p>
            <a:pPr algn="ctr"/>
            <a:r>
              <a:rPr lang="zh-CN" altLang="en-US" b="1" i="1" dirty="0" smtClean="0">
                <a:solidFill>
                  <a:srgbClr val="0000FF"/>
                </a:solidFill>
                <a:latin typeface="Arial"/>
                <a:ea typeface="黑体"/>
              </a:rPr>
              <a:t>“类</a:t>
            </a:r>
            <a:r>
              <a:rPr lang="en-US" altLang="zh-CN" b="1" i="1" dirty="0" smtClean="0">
                <a:solidFill>
                  <a:srgbClr val="0000FF"/>
                </a:solidFill>
                <a:latin typeface="Arial"/>
                <a:ea typeface="黑体"/>
              </a:rPr>
              <a:t>A</a:t>
            </a:r>
            <a:r>
              <a:rPr lang="zh-CN" altLang="en-US" b="1" i="1" dirty="0" smtClean="0">
                <a:solidFill>
                  <a:srgbClr val="0000FF"/>
                </a:solidFill>
                <a:latin typeface="Arial"/>
                <a:ea typeface="黑体"/>
              </a:rPr>
              <a:t>和类</a:t>
            </a:r>
            <a:r>
              <a:rPr lang="en-US" altLang="zh-CN" b="1" i="1" dirty="0" smtClean="0">
                <a:solidFill>
                  <a:srgbClr val="0000FF"/>
                </a:solidFill>
                <a:latin typeface="Arial"/>
                <a:ea typeface="黑体"/>
              </a:rPr>
              <a:t>B</a:t>
            </a:r>
            <a:r>
              <a:rPr lang="zh-CN" altLang="en-US" b="1" i="1" dirty="0" smtClean="0">
                <a:solidFill>
                  <a:srgbClr val="0000FF"/>
                </a:solidFill>
                <a:latin typeface="Arial"/>
                <a:ea typeface="黑体"/>
              </a:rPr>
              <a:t>是什么关系</a:t>
            </a:r>
            <a:r>
              <a:rPr lang="zh-CN" altLang="en-US" b="1" i="1" dirty="0">
                <a:solidFill>
                  <a:srgbClr val="0000FF"/>
                </a:solidFill>
                <a:latin typeface="Arial"/>
                <a:ea typeface="黑体"/>
              </a:rPr>
              <a:t>？</a:t>
            </a:r>
            <a:r>
              <a:rPr lang="zh-CN" altLang="en-US" b="1" i="1" dirty="0" smtClean="0">
                <a:solidFill>
                  <a:srgbClr val="0000FF"/>
                </a:solidFill>
                <a:latin typeface="Arial"/>
                <a:ea typeface="黑体"/>
              </a:rPr>
              <a:t>”</a:t>
            </a:r>
            <a:endParaRPr lang="en-US" altLang="zh-CN" b="1" i="1" dirty="0" smtClean="0">
              <a:solidFill>
                <a:srgbClr val="0000FF"/>
              </a:solidFill>
              <a:latin typeface="Arial"/>
              <a:ea typeface="黑体"/>
            </a:endParaRPr>
          </a:p>
        </p:txBody>
      </p:sp>
      <p:sp>
        <p:nvSpPr>
          <p:cNvPr id="45" name="矩形 44"/>
          <p:cNvSpPr/>
          <p:nvPr/>
        </p:nvSpPr>
        <p:spPr>
          <a:xfrm>
            <a:off x="2183235" y="5899338"/>
            <a:ext cx="5117763" cy="369332"/>
          </a:xfrm>
          <a:prstGeom prst="rect">
            <a:avLst/>
          </a:prstGeom>
        </p:spPr>
        <p:txBody>
          <a:bodyPr wrap="square">
            <a:spAutoFit/>
          </a:bodyPr>
          <a:lstStyle/>
          <a:p>
            <a:pPr algn="ctr"/>
            <a:r>
              <a:rPr lang="zh-CN" altLang="en-US" b="1" i="1" dirty="0" smtClean="0">
                <a:solidFill>
                  <a:srgbClr val="0000FF"/>
                </a:solidFill>
                <a:latin typeface="Arial"/>
                <a:ea typeface="黑体"/>
              </a:rPr>
              <a:t>“为什么我在使用方法</a:t>
            </a:r>
            <a:r>
              <a:rPr lang="en-US" altLang="zh-CN" b="1" i="1" dirty="0" smtClean="0">
                <a:solidFill>
                  <a:srgbClr val="0000FF"/>
                </a:solidFill>
                <a:latin typeface="Arial"/>
                <a:ea typeface="黑体"/>
              </a:rPr>
              <a:t>m</a:t>
            </a:r>
            <a:r>
              <a:rPr lang="zh-CN" altLang="en-US" b="1" i="1" dirty="0" smtClean="0">
                <a:solidFill>
                  <a:srgbClr val="0000FF"/>
                </a:solidFill>
                <a:latin typeface="Arial"/>
                <a:ea typeface="黑体"/>
              </a:rPr>
              <a:t>的时候抛出了异常</a:t>
            </a:r>
            <a:r>
              <a:rPr lang="en-US" altLang="zh-CN" b="1" i="1" dirty="0" smtClean="0">
                <a:solidFill>
                  <a:srgbClr val="0000FF"/>
                </a:solidFill>
                <a:latin typeface="Arial"/>
                <a:ea typeface="黑体"/>
              </a:rPr>
              <a:t>e?</a:t>
            </a:r>
            <a:r>
              <a:rPr lang="zh-CN" altLang="en-US" b="1" i="1" dirty="0" smtClean="0">
                <a:solidFill>
                  <a:srgbClr val="0000FF"/>
                </a:solidFill>
                <a:latin typeface="Arial"/>
                <a:ea typeface="黑体"/>
              </a:rPr>
              <a:t>”</a:t>
            </a:r>
            <a:endParaRPr lang="en-US" altLang="zh-CN" b="1" i="1" dirty="0" smtClean="0">
              <a:solidFill>
                <a:srgbClr val="0000FF"/>
              </a:solidFill>
              <a:latin typeface="Arial"/>
              <a:ea typeface="黑体"/>
            </a:endParaRPr>
          </a:p>
        </p:txBody>
      </p:sp>
      <p:sp>
        <p:nvSpPr>
          <p:cNvPr id="46" name="矩形 45"/>
          <p:cNvSpPr/>
          <p:nvPr/>
        </p:nvSpPr>
        <p:spPr>
          <a:xfrm>
            <a:off x="4016610" y="5451383"/>
            <a:ext cx="3571415" cy="369332"/>
          </a:xfrm>
          <a:prstGeom prst="rect">
            <a:avLst/>
          </a:prstGeom>
        </p:spPr>
        <p:txBody>
          <a:bodyPr wrap="square">
            <a:spAutoFit/>
          </a:bodyPr>
          <a:lstStyle/>
          <a:p>
            <a:pPr algn="ctr"/>
            <a:r>
              <a:rPr lang="zh-CN" altLang="en-US" b="1" i="1" dirty="0" smtClean="0">
                <a:solidFill>
                  <a:srgbClr val="0000FF"/>
                </a:solidFill>
                <a:latin typeface="Arial"/>
                <a:ea typeface="黑体"/>
              </a:rPr>
              <a:t>“怎么用类</a:t>
            </a:r>
            <a:r>
              <a:rPr lang="en-US" altLang="zh-CN" b="1" i="1" dirty="0" smtClean="0">
                <a:solidFill>
                  <a:srgbClr val="0000FF"/>
                </a:solidFill>
                <a:latin typeface="Arial"/>
                <a:ea typeface="黑体"/>
              </a:rPr>
              <a:t>A</a:t>
            </a:r>
            <a:r>
              <a:rPr lang="zh-CN" altLang="en-US" b="1" i="1" dirty="0" smtClean="0">
                <a:solidFill>
                  <a:srgbClr val="0000FF"/>
                </a:solidFill>
                <a:latin typeface="Arial"/>
                <a:ea typeface="黑体"/>
              </a:rPr>
              <a:t>来计算文本相似度？”</a:t>
            </a:r>
            <a:endParaRPr lang="en-US" altLang="zh-CN" b="1" i="1" dirty="0" smtClean="0">
              <a:solidFill>
                <a:srgbClr val="0000FF"/>
              </a:solidFill>
              <a:latin typeface="Arial"/>
              <a:ea typeface="黑体"/>
            </a:endParaRPr>
          </a:p>
        </p:txBody>
      </p:sp>
      <p:sp>
        <p:nvSpPr>
          <p:cNvPr id="47" name="矩形 46"/>
          <p:cNvSpPr/>
          <p:nvPr/>
        </p:nvSpPr>
        <p:spPr>
          <a:xfrm>
            <a:off x="7512924" y="5800105"/>
            <a:ext cx="509971" cy="369332"/>
          </a:xfrm>
          <a:prstGeom prst="rect">
            <a:avLst/>
          </a:prstGeom>
        </p:spPr>
        <p:txBody>
          <a:bodyPr wrap="square">
            <a:spAutoFit/>
          </a:bodyPr>
          <a:lstStyle/>
          <a:p>
            <a:pPr algn="ctr"/>
            <a:r>
              <a:rPr lang="mr-IN" altLang="zh-CN" b="1" i="1" smtClean="0">
                <a:solidFill>
                  <a:srgbClr val="0000FF"/>
                </a:solidFill>
                <a:latin typeface="Arial"/>
                <a:ea typeface="黑体"/>
              </a:rPr>
              <a:t>…</a:t>
            </a:r>
            <a:endParaRPr lang="en-US" altLang="zh-CN" b="1" i="1" dirty="0" smtClean="0">
              <a:solidFill>
                <a:srgbClr val="0000FF"/>
              </a:solidFill>
              <a:latin typeface="Arial"/>
              <a:ea typeface="黑体"/>
            </a:endParaRPr>
          </a:p>
        </p:txBody>
      </p:sp>
    </p:spTree>
    <p:extLst>
      <p:ext uri="{BB962C8B-B14F-4D97-AF65-F5344CB8AC3E}">
        <p14:creationId xmlns:p14="http://schemas.microsoft.com/office/powerpoint/2010/main" val="2055786261"/>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smtClean="0"/>
              <a:t>研究框架</a:t>
            </a:r>
            <a:endParaRPr kumimoji="1" lang="zh-CN" altLang="en-US" dirty="0"/>
          </a:p>
        </p:txBody>
      </p:sp>
      <p:sp>
        <p:nvSpPr>
          <p:cNvPr id="3" name="内容占位符 2"/>
          <p:cNvSpPr>
            <a:spLocks noGrp="1"/>
          </p:cNvSpPr>
          <p:nvPr>
            <p:ph sz="quarter" idx="1"/>
          </p:nvPr>
        </p:nvSpPr>
        <p:spPr/>
        <p:txBody>
          <a:bodyPr/>
          <a:lstStyle/>
          <a:p>
            <a:r>
              <a:rPr kumimoji="1" lang="zh-CN" altLang="en-US" dirty="0" smtClean="0"/>
              <a:t>软件项目知识的关联与问答技术研究</a:t>
            </a:r>
            <a:endParaRPr kumimoji="1" lang="en-US" altLang="zh-CN" dirty="0" smtClean="0"/>
          </a:p>
          <a:p>
            <a:pPr lvl="1"/>
            <a:r>
              <a:rPr kumimoji="1" lang="zh-CN" altLang="en-US" dirty="0" smtClean="0"/>
              <a:t>软件项目知识模型及其支持机制</a:t>
            </a:r>
            <a:endParaRPr kumimoji="1" lang="en-US" altLang="zh-CN" dirty="0" smtClean="0"/>
          </a:p>
          <a:p>
            <a:pPr lvl="1"/>
            <a:r>
              <a:rPr kumimoji="1" lang="zh-CN" altLang="en-US" dirty="0" smtClean="0"/>
              <a:t>软件项目知识的自动关联技术</a:t>
            </a:r>
          </a:p>
          <a:p>
            <a:pPr lvl="1"/>
            <a:r>
              <a:rPr kumimoji="1" lang="zh-CN" altLang="en-US" dirty="0" smtClean="0"/>
              <a:t>基于软件项目知识的智能问答技术</a:t>
            </a:r>
          </a:p>
        </p:txBody>
      </p:sp>
      <p:sp>
        <p:nvSpPr>
          <p:cNvPr id="4" name="幻灯片编号占位符 3"/>
          <p:cNvSpPr>
            <a:spLocks noGrp="1"/>
          </p:cNvSpPr>
          <p:nvPr>
            <p:ph type="sldNum" sz="quarter" idx="4"/>
          </p:nvPr>
        </p:nvSpPr>
        <p:spPr/>
        <p:txBody>
          <a:bodyPr/>
          <a:lstStyle/>
          <a:p>
            <a:fld id="{0C913308-F349-4B6D-A68A-DD1791B4A57B}" type="slidenum">
              <a:rPr lang="zh-CN" altLang="en-US" smtClean="0"/>
              <a:pPr/>
              <a:t>29</a:t>
            </a:fld>
            <a:endParaRPr lang="zh-CN" altLang="en-US" dirty="0"/>
          </a:p>
        </p:txBody>
      </p:sp>
      <p:grpSp>
        <p:nvGrpSpPr>
          <p:cNvPr id="5" name="组合 117"/>
          <p:cNvGrpSpPr/>
          <p:nvPr/>
        </p:nvGrpSpPr>
        <p:grpSpPr>
          <a:xfrm>
            <a:off x="1477047" y="2621232"/>
            <a:ext cx="6189906" cy="3760096"/>
            <a:chOff x="1248709" y="2621232"/>
            <a:chExt cx="6189906" cy="3760096"/>
          </a:xfrm>
        </p:grpSpPr>
        <p:grpSp>
          <p:nvGrpSpPr>
            <p:cNvPr id="6" name="组合 116"/>
            <p:cNvGrpSpPr/>
            <p:nvPr/>
          </p:nvGrpSpPr>
          <p:grpSpPr>
            <a:xfrm>
              <a:off x="1248709" y="2852936"/>
              <a:ext cx="6131603" cy="3528392"/>
              <a:chOff x="1248709" y="2852936"/>
              <a:chExt cx="6131603" cy="3528392"/>
            </a:xfrm>
          </p:grpSpPr>
          <p:sp>
            <p:nvSpPr>
              <p:cNvPr id="8" name="上箭头 7"/>
              <p:cNvSpPr/>
              <p:nvPr/>
            </p:nvSpPr>
            <p:spPr>
              <a:xfrm>
                <a:off x="2408487" y="4646437"/>
                <a:ext cx="1224136" cy="1142425"/>
              </a:xfrm>
              <a:prstGeom prst="upArrow">
                <a:avLst>
                  <a:gd name="adj1" fmla="val 50000"/>
                  <a:gd name="adj2" fmla="val 8347"/>
                </a:avLst>
              </a:prstGeom>
              <a:solidFill>
                <a:schemeClr val="accent4">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64"/>
              <p:cNvGrpSpPr/>
              <p:nvPr/>
            </p:nvGrpSpPr>
            <p:grpSpPr>
              <a:xfrm>
                <a:off x="1261574" y="2852936"/>
                <a:ext cx="3624116" cy="1796361"/>
                <a:chOff x="2643919" y="1603938"/>
                <a:chExt cx="3624116" cy="1796361"/>
              </a:xfrm>
            </p:grpSpPr>
            <p:sp>
              <p:nvSpPr>
                <p:cNvPr id="21" name="圆角矩形 20"/>
                <p:cNvSpPr/>
                <p:nvPr/>
              </p:nvSpPr>
              <p:spPr>
                <a:xfrm>
                  <a:off x="2643919" y="1603938"/>
                  <a:ext cx="3624116" cy="1796361"/>
                </a:xfrm>
                <a:prstGeom prst="roundRect">
                  <a:avLst/>
                </a:prstGeom>
                <a:solidFill>
                  <a:schemeClr val="bg1"/>
                </a:solidFill>
                <a:ln w="1270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black"/>
                    </a:solidFill>
                    <a:effectLst/>
                    <a:uLnTx/>
                    <a:uFillTx/>
                    <a:latin typeface="等线" panose="020F0502020204030204"/>
                    <a:ea typeface="等线" panose="02010600030101010101" pitchFamily="2" charset="-122"/>
                    <a:cs typeface="+mn-cs"/>
                  </a:endParaRPr>
                </a:p>
              </p:txBody>
            </p:sp>
            <p:cxnSp>
              <p:nvCxnSpPr>
                <p:cNvPr id="22" name="直接连接符 65"/>
                <p:cNvCxnSpPr/>
                <p:nvPr/>
              </p:nvCxnSpPr>
              <p:spPr>
                <a:xfrm>
                  <a:off x="2854187" y="2779063"/>
                  <a:ext cx="302222" cy="297882"/>
                </a:xfrm>
                <a:prstGeom prst="line">
                  <a:avLst/>
                </a:prstGeom>
                <a:noFill/>
                <a:ln w="6350" cap="flat" cmpd="sng" algn="ctr">
                  <a:solidFill>
                    <a:sysClr val="windowText" lastClr="000000"/>
                  </a:solidFill>
                  <a:prstDash val="solid"/>
                  <a:miter lim="800000"/>
                </a:ln>
                <a:effectLst/>
              </p:spPr>
            </p:cxnSp>
            <p:cxnSp>
              <p:nvCxnSpPr>
                <p:cNvPr id="23" name="直接连接符 66"/>
                <p:cNvCxnSpPr/>
                <p:nvPr/>
              </p:nvCxnSpPr>
              <p:spPr>
                <a:xfrm flipV="1">
                  <a:off x="5812342" y="2662983"/>
                  <a:ext cx="285774" cy="326954"/>
                </a:xfrm>
                <a:prstGeom prst="line">
                  <a:avLst/>
                </a:prstGeom>
                <a:noFill/>
                <a:ln w="6350" cap="flat" cmpd="sng" algn="ctr">
                  <a:solidFill>
                    <a:sysClr val="windowText" lastClr="000000"/>
                  </a:solidFill>
                  <a:prstDash val="solid"/>
                  <a:miter lim="800000"/>
                </a:ln>
                <a:effectLst/>
              </p:spPr>
            </p:cxnSp>
            <p:cxnSp>
              <p:nvCxnSpPr>
                <p:cNvPr id="24" name="直接连接符 67"/>
                <p:cNvCxnSpPr/>
                <p:nvPr/>
              </p:nvCxnSpPr>
              <p:spPr>
                <a:xfrm>
                  <a:off x="4830513" y="3028009"/>
                  <a:ext cx="745033" cy="95090"/>
                </a:xfrm>
                <a:prstGeom prst="line">
                  <a:avLst/>
                </a:prstGeom>
                <a:noFill/>
                <a:ln w="6350" cap="flat" cmpd="sng" algn="ctr">
                  <a:solidFill>
                    <a:sysClr val="windowText" lastClr="000000"/>
                  </a:solidFill>
                  <a:prstDash val="solid"/>
                  <a:miter lim="800000"/>
                </a:ln>
                <a:effectLst/>
              </p:spPr>
            </p:cxnSp>
            <p:cxnSp>
              <p:nvCxnSpPr>
                <p:cNvPr id="25" name="直接连接符 68"/>
                <p:cNvCxnSpPr/>
                <p:nvPr/>
              </p:nvCxnSpPr>
              <p:spPr>
                <a:xfrm flipV="1">
                  <a:off x="3233803" y="2772012"/>
                  <a:ext cx="287240" cy="301013"/>
                </a:xfrm>
                <a:prstGeom prst="line">
                  <a:avLst/>
                </a:prstGeom>
                <a:noFill/>
                <a:ln w="6350" cap="flat" cmpd="sng" algn="ctr">
                  <a:solidFill>
                    <a:sysClr val="windowText" lastClr="000000"/>
                  </a:solidFill>
                  <a:prstDash val="solid"/>
                  <a:miter lim="800000"/>
                </a:ln>
                <a:effectLst/>
              </p:spPr>
            </p:cxnSp>
            <p:cxnSp>
              <p:nvCxnSpPr>
                <p:cNvPr id="26" name="直接连接符 70"/>
                <p:cNvCxnSpPr/>
                <p:nvPr/>
              </p:nvCxnSpPr>
              <p:spPr>
                <a:xfrm flipV="1">
                  <a:off x="4116410" y="2943654"/>
                  <a:ext cx="676075" cy="170001"/>
                </a:xfrm>
                <a:prstGeom prst="line">
                  <a:avLst/>
                </a:prstGeom>
                <a:noFill/>
                <a:ln w="6350" cap="flat" cmpd="sng" algn="ctr">
                  <a:solidFill>
                    <a:sysClr val="windowText" lastClr="000000"/>
                  </a:solidFill>
                  <a:prstDash val="solid"/>
                  <a:miter lim="800000"/>
                </a:ln>
                <a:effectLst/>
              </p:spPr>
            </p:cxnSp>
            <p:cxnSp>
              <p:nvCxnSpPr>
                <p:cNvPr id="27" name="直接连接符 71"/>
                <p:cNvCxnSpPr/>
                <p:nvPr/>
              </p:nvCxnSpPr>
              <p:spPr>
                <a:xfrm flipH="1" flipV="1">
                  <a:off x="3600751" y="2744635"/>
                  <a:ext cx="403689" cy="343652"/>
                </a:xfrm>
                <a:prstGeom prst="line">
                  <a:avLst/>
                </a:prstGeom>
                <a:noFill/>
                <a:ln w="6350" cap="flat" cmpd="sng" algn="ctr">
                  <a:solidFill>
                    <a:sysClr val="windowText" lastClr="000000"/>
                  </a:solidFill>
                  <a:prstDash val="solid"/>
                  <a:miter lim="800000"/>
                </a:ln>
                <a:effectLst/>
              </p:spPr>
            </p:cxnSp>
            <p:cxnSp>
              <p:nvCxnSpPr>
                <p:cNvPr id="28" name="直接连接符 72"/>
                <p:cNvCxnSpPr/>
                <p:nvPr/>
              </p:nvCxnSpPr>
              <p:spPr>
                <a:xfrm flipV="1">
                  <a:off x="4279555" y="2063057"/>
                  <a:ext cx="248866" cy="223920"/>
                </a:xfrm>
                <a:prstGeom prst="line">
                  <a:avLst/>
                </a:prstGeom>
                <a:noFill/>
                <a:ln w="6350" cap="flat" cmpd="sng" algn="ctr">
                  <a:solidFill>
                    <a:sysClr val="windowText" lastClr="000000"/>
                  </a:solidFill>
                  <a:prstDash val="solid"/>
                  <a:miter lim="800000"/>
                </a:ln>
                <a:effectLst/>
              </p:spPr>
            </p:cxnSp>
            <p:cxnSp>
              <p:nvCxnSpPr>
                <p:cNvPr id="29" name="直接连接符 73"/>
                <p:cNvCxnSpPr/>
                <p:nvPr/>
              </p:nvCxnSpPr>
              <p:spPr>
                <a:xfrm flipH="1" flipV="1">
                  <a:off x="5156861" y="2245019"/>
                  <a:ext cx="625867" cy="186647"/>
                </a:xfrm>
                <a:prstGeom prst="line">
                  <a:avLst/>
                </a:prstGeom>
                <a:noFill/>
                <a:ln w="6350" cap="flat" cmpd="sng" algn="ctr">
                  <a:solidFill>
                    <a:sysClr val="windowText" lastClr="000000"/>
                  </a:solidFill>
                  <a:prstDash val="solid"/>
                  <a:miter lim="800000"/>
                </a:ln>
                <a:effectLst/>
              </p:spPr>
            </p:cxnSp>
            <p:cxnSp>
              <p:nvCxnSpPr>
                <p:cNvPr id="30" name="直接连接符 74"/>
                <p:cNvCxnSpPr/>
                <p:nvPr/>
              </p:nvCxnSpPr>
              <p:spPr>
                <a:xfrm flipV="1">
                  <a:off x="4828819" y="2258291"/>
                  <a:ext cx="303221" cy="676908"/>
                </a:xfrm>
                <a:prstGeom prst="line">
                  <a:avLst/>
                </a:prstGeom>
                <a:noFill/>
                <a:ln w="6350" cap="flat" cmpd="sng" algn="ctr">
                  <a:solidFill>
                    <a:sysClr val="windowText" lastClr="000000"/>
                  </a:solidFill>
                  <a:prstDash val="solid"/>
                  <a:miter lim="800000"/>
                </a:ln>
                <a:effectLst/>
              </p:spPr>
            </p:cxnSp>
            <p:cxnSp>
              <p:nvCxnSpPr>
                <p:cNvPr id="31" name="直接连接符 75"/>
                <p:cNvCxnSpPr/>
                <p:nvPr/>
              </p:nvCxnSpPr>
              <p:spPr>
                <a:xfrm flipV="1">
                  <a:off x="4789993" y="2693413"/>
                  <a:ext cx="628857" cy="260024"/>
                </a:xfrm>
                <a:prstGeom prst="line">
                  <a:avLst/>
                </a:prstGeom>
                <a:noFill/>
                <a:ln w="6350" cap="flat" cmpd="sng" algn="ctr">
                  <a:solidFill>
                    <a:sysClr val="windowText" lastClr="000000"/>
                  </a:solidFill>
                  <a:prstDash val="solid"/>
                  <a:miter lim="800000"/>
                </a:ln>
                <a:effectLst/>
              </p:spPr>
            </p:cxnSp>
            <p:sp>
              <p:nvSpPr>
                <p:cNvPr id="32" name="文本框 31"/>
                <p:cNvSpPr txBox="1"/>
                <p:nvPr/>
              </p:nvSpPr>
              <p:spPr>
                <a:xfrm>
                  <a:off x="2763045" y="1615097"/>
                  <a:ext cx="2031325" cy="36933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软件</a:t>
                  </a:r>
                  <a:r>
                    <a:rPr lang="zh-CN" altLang="en-US" b="1" kern="0" noProof="0" dirty="0" smtClean="0">
                      <a:solidFill>
                        <a:prstClr val="black"/>
                      </a:solidFill>
                      <a:latin typeface="微软雅黑" panose="020B0503020204020204" pitchFamily="34" charset="-122"/>
                      <a:ea typeface="微软雅黑" panose="020B0503020204020204" pitchFamily="34" charset="-122"/>
                    </a:rPr>
                    <a:t>项目</a:t>
                  </a:r>
                  <a:r>
                    <a:rPr kumimoji="0" lang="zh-CN" altLang="en-US" sz="18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知识图谱</a:t>
                  </a:r>
                </a:p>
              </p:txBody>
            </p:sp>
            <p:grpSp>
              <p:nvGrpSpPr>
                <p:cNvPr id="33" name="组合 77"/>
                <p:cNvGrpSpPr/>
                <p:nvPr/>
              </p:nvGrpSpPr>
              <p:grpSpPr>
                <a:xfrm>
                  <a:off x="4478850" y="2684293"/>
                  <a:ext cx="622286" cy="518722"/>
                  <a:chOff x="2236716" y="2191301"/>
                  <a:chExt cx="622286" cy="518722"/>
                </a:xfrm>
              </p:grpSpPr>
              <p:sp>
                <p:nvSpPr>
                  <p:cNvPr id="55" name="椭圆 54"/>
                  <p:cNvSpPr/>
                  <p:nvPr/>
                </p:nvSpPr>
                <p:spPr>
                  <a:xfrm>
                    <a:off x="2288498" y="2191301"/>
                    <a:ext cx="518722" cy="518722"/>
                  </a:xfrm>
                  <a:prstGeom prst="ellipse">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等线" panose="020F0502020204030204"/>
                      <a:ea typeface="等线" panose="02010600030101010101" pitchFamily="2" charset="-122"/>
                      <a:cs typeface="+mn-cs"/>
                    </a:endParaRPr>
                  </a:p>
                </p:txBody>
              </p:sp>
              <p:sp>
                <p:nvSpPr>
                  <p:cNvPr id="56" name="椭圆 55"/>
                  <p:cNvSpPr/>
                  <p:nvPr/>
                </p:nvSpPr>
                <p:spPr>
                  <a:xfrm>
                    <a:off x="2314497" y="2214838"/>
                    <a:ext cx="466725" cy="466725"/>
                  </a:xfrm>
                  <a:prstGeom prst="ellips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等线" panose="020F0502020204030204"/>
                      <a:ea typeface="等线" panose="02010600030101010101" pitchFamily="2" charset="-122"/>
                      <a:cs typeface="+mn-cs"/>
                    </a:endParaRPr>
                  </a:p>
                </p:txBody>
              </p:sp>
              <p:sp>
                <p:nvSpPr>
                  <p:cNvPr id="57" name="文本框 56"/>
                  <p:cNvSpPr txBox="1"/>
                  <p:nvPr/>
                </p:nvSpPr>
                <p:spPr>
                  <a:xfrm>
                    <a:off x="2236716" y="2333812"/>
                    <a:ext cx="62228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class B</a:t>
                    </a:r>
                    <a:endParaRPr kumimoji="0" lang="zh-CN" altLang="en-US"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cxnSp>
              <p:nvCxnSpPr>
                <p:cNvPr id="34" name="直接连接符 78"/>
                <p:cNvCxnSpPr/>
                <p:nvPr/>
              </p:nvCxnSpPr>
              <p:spPr>
                <a:xfrm>
                  <a:off x="4358554" y="2537692"/>
                  <a:ext cx="248043" cy="222566"/>
                </a:xfrm>
                <a:prstGeom prst="line">
                  <a:avLst/>
                </a:prstGeom>
                <a:noFill/>
                <a:ln w="6350" cap="flat" cmpd="sng" algn="ctr">
                  <a:solidFill>
                    <a:sysClr val="windowText" lastClr="000000"/>
                  </a:solidFill>
                  <a:prstDash val="solid"/>
                  <a:miter lim="800000"/>
                </a:ln>
                <a:effectLst/>
              </p:spPr>
            </p:cxnSp>
            <p:cxnSp>
              <p:nvCxnSpPr>
                <p:cNvPr id="35" name="直接连接符 79"/>
                <p:cNvCxnSpPr/>
                <p:nvPr/>
              </p:nvCxnSpPr>
              <p:spPr>
                <a:xfrm flipV="1">
                  <a:off x="3544931" y="2477257"/>
                  <a:ext cx="433498" cy="255359"/>
                </a:xfrm>
                <a:prstGeom prst="line">
                  <a:avLst/>
                </a:prstGeom>
                <a:noFill/>
                <a:ln w="6350" cap="flat" cmpd="sng" algn="ctr">
                  <a:solidFill>
                    <a:sysClr val="windowText" lastClr="000000"/>
                  </a:solidFill>
                  <a:prstDash val="solid"/>
                  <a:miter lim="800000"/>
                </a:ln>
                <a:effectLst/>
              </p:spPr>
            </p:cxnSp>
            <p:pic>
              <p:nvPicPr>
                <p:cNvPr id="36" name="Picture 20" descr="“forum icon”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255859" y="2556528"/>
                  <a:ext cx="343473" cy="34347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6" descr="“email icon”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962324" y="2084271"/>
                  <a:ext cx="339432" cy="339432"/>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8" descr="“document icon”的图片搜索结果"/>
                <p:cNvPicPr>
                  <a:picLocks noChangeAspect="1" noChangeArrowheads="1"/>
                </p:cNvPicPr>
                <p:nvPr/>
              </p:nvPicPr>
              <p:blipFill>
                <a:blip r:embed="rId4" cstate="print">
                  <a:duotone>
                    <a:srgbClr val="4472C4">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35243" y="2272007"/>
                  <a:ext cx="303392" cy="303392"/>
                </a:xfrm>
                <a:prstGeom prst="rect">
                  <a:avLst/>
                </a:prstGeom>
                <a:noFill/>
                <a:extLst>
                  <a:ext uri="{909E8E84-426E-40DD-AFC4-6F175D3DCCD1}">
                    <a14:hiddenFill xmlns:a14="http://schemas.microsoft.com/office/drawing/2010/main">
                      <a:solidFill>
                        <a:srgbClr val="FFFFFF"/>
                      </a:solidFill>
                    </a14:hiddenFill>
                  </a:ext>
                </a:extLst>
              </p:spPr>
            </p:pic>
            <p:cxnSp>
              <p:nvCxnSpPr>
                <p:cNvPr id="39" name="直接连接符 83"/>
                <p:cNvCxnSpPr/>
                <p:nvPr/>
              </p:nvCxnSpPr>
              <p:spPr>
                <a:xfrm>
                  <a:off x="3650096" y="2156761"/>
                  <a:ext cx="495324" cy="224640"/>
                </a:xfrm>
                <a:prstGeom prst="line">
                  <a:avLst/>
                </a:prstGeom>
                <a:noFill/>
                <a:ln w="6350" cap="flat" cmpd="sng" algn="ctr">
                  <a:solidFill>
                    <a:sysClr val="windowText" lastClr="000000"/>
                  </a:solidFill>
                  <a:prstDash val="solid"/>
                  <a:miter lim="800000"/>
                </a:ln>
                <a:effectLst/>
              </p:spPr>
            </p:cxnSp>
            <p:grpSp>
              <p:nvGrpSpPr>
                <p:cNvPr id="40" name="组合 84"/>
                <p:cNvGrpSpPr/>
                <p:nvPr/>
              </p:nvGrpSpPr>
              <p:grpSpPr>
                <a:xfrm>
                  <a:off x="3882398" y="2115780"/>
                  <a:ext cx="622286" cy="518722"/>
                  <a:chOff x="2236716" y="2191301"/>
                  <a:chExt cx="622286" cy="518722"/>
                </a:xfrm>
              </p:grpSpPr>
              <p:sp>
                <p:nvSpPr>
                  <p:cNvPr id="52" name="椭圆 51"/>
                  <p:cNvSpPr/>
                  <p:nvPr/>
                </p:nvSpPr>
                <p:spPr>
                  <a:xfrm>
                    <a:off x="2288498" y="2191301"/>
                    <a:ext cx="518722" cy="518722"/>
                  </a:xfrm>
                  <a:prstGeom prst="ellipse">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等线" panose="020F0502020204030204"/>
                      <a:ea typeface="等线" panose="02010600030101010101" pitchFamily="2" charset="-122"/>
                      <a:cs typeface="+mn-cs"/>
                    </a:endParaRPr>
                  </a:p>
                </p:txBody>
              </p:sp>
              <p:sp>
                <p:nvSpPr>
                  <p:cNvPr id="53" name="椭圆 52"/>
                  <p:cNvSpPr/>
                  <p:nvPr/>
                </p:nvSpPr>
                <p:spPr>
                  <a:xfrm>
                    <a:off x="2314497" y="2214838"/>
                    <a:ext cx="466725" cy="466725"/>
                  </a:xfrm>
                  <a:prstGeom prst="ellips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等线" panose="020F0502020204030204"/>
                      <a:ea typeface="等线" panose="02010600030101010101" pitchFamily="2" charset="-122"/>
                      <a:cs typeface="+mn-cs"/>
                    </a:endParaRPr>
                  </a:p>
                </p:txBody>
              </p:sp>
              <p:sp>
                <p:nvSpPr>
                  <p:cNvPr id="54" name="文本框 53"/>
                  <p:cNvSpPr txBox="1"/>
                  <p:nvPr/>
                </p:nvSpPr>
                <p:spPr>
                  <a:xfrm>
                    <a:off x="2236716" y="2333812"/>
                    <a:ext cx="62228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class A</a:t>
                    </a:r>
                    <a:endParaRPr kumimoji="0" lang="zh-CN" altLang="en-US"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pic>
              <p:nvPicPr>
                <p:cNvPr id="41" name="图片 40"/>
                <p:cNvPicPr>
                  <a:picLocks noChangeAspect="1"/>
                </p:cNvPicPr>
                <p:nvPr/>
              </p:nvPicPr>
              <p:blipFill>
                <a:blip r:embed="rId5"/>
                <a:stretch>
                  <a:fillRect/>
                </a:stretch>
              </p:blipFill>
              <p:spPr>
                <a:xfrm>
                  <a:off x="2957778" y="2182290"/>
                  <a:ext cx="370202" cy="367798"/>
                </a:xfrm>
                <a:prstGeom prst="rect">
                  <a:avLst/>
                </a:prstGeom>
              </p:spPr>
            </p:pic>
            <p:cxnSp>
              <p:nvCxnSpPr>
                <p:cNvPr id="42" name="直接连接符 86"/>
                <p:cNvCxnSpPr/>
                <p:nvPr/>
              </p:nvCxnSpPr>
              <p:spPr>
                <a:xfrm>
                  <a:off x="3258121" y="2493631"/>
                  <a:ext cx="323707" cy="234633"/>
                </a:xfrm>
                <a:prstGeom prst="line">
                  <a:avLst/>
                </a:prstGeom>
                <a:noFill/>
                <a:ln w="6350" cap="flat" cmpd="sng" algn="ctr">
                  <a:solidFill>
                    <a:sysClr val="windowText" lastClr="000000"/>
                  </a:solidFill>
                  <a:prstDash val="solid"/>
                  <a:miter lim="800000"/>
                </a:ln>
                <a:effectLst/>
              </p:spPr>
            </p:cxnSp>
            <p:pic>
              <p:nvPicPr>
                <p:cNvPr id="43" name="Picture 18" descr="“document icon”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14987" y="2576569"/>
                  <a:ext cx="303392" cy="303392"/>
                </a:xfrm>
                <a:prstGeom prst="rect">
                  <a:avLst/>
                </a:prstGeom>
                <a:noFill/>
                <a:extLst>
                  <a:ext uri="{909E8E84-426E-40DD-AFC4-6F175D3DCCD1}">
                    <a14:hiddenFill xmlns:a14="http://schemas.microsoft.com/office/drawing/2010/main">
                      <a:solidFill>
                        <a:srgbClr val="FFFFFF"/>
                      </a:solidFill>
                    </a14:hiddenFill>
                  </a:ext>
                </a:extLst>
              </p:spPr>
            </p:pic>
            <p:grpSp>
              <p:nvGrpSpPr>
                <p:cNvPr id="44" name="组合 88"/>
                <p:cNvGrpSpPr/>
                <p:nvPr/>
              </p:nvGrpSpPr>
              <p:grpSpPr>
                <a:xfrm>
                  <a:off x="3824909" y="2901768"/>
                  <a:ext cx="478016" cy="385913"/>
                  <a:chOff x="2266872" y="2214838"/>
                  <a:chExt cx="478016" cy="385913"/>
                </a:xfrm>
              </p:grpSpPr>
              <p:sp>
                <p:nvSpPr>
                  <p:cNvPr id="50" name="椭圆 49"/>
                  <p:cNvSpPr/>
                  <p:nvPr/>
                </p:nvSpPr>
                <p:spPr>
                  <a:xfrm>
                    <a:off x="2314497" y="2214838"/>
                    <a:ext cx="385913" cy="385913"/>
                  </a:xfrm>
                  <a:prstGeom prst="ellipse">
                    <a:avLst/>
                  </a:prstGeom>
                  <a:solidFill>
                    <a:srgbClr val="ED7D31">
                      <a:lumMod val="40000"/>
                      <a:lumOff val="6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等线" panose="020F0502020204030204"/>
                      <a:ea typeface="等线" panose="02010600030101010101" pitchFamily="2" charset="-122"/>
                      <a:cs typeface="+mn-cs"/>
                    </a:endParaRPr>
                  </a:p>
                </p:txBody>
              </p:sp>
              <p:sp>
                <p:nvSpPr>
                  <p:cNvPr id="51" name="文本框 50"/>
                  <p:cNvSpPr txBox="1"/>
                  <p:nvPr/>
                </p:nvSpPr>
                <p:spPr>
                  <a:xfrm>
                    <a:off x="2266872" y="2283983"/>
                    <a:ext cx="478016"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blog</a:t>
                    </a:r>
                    <a:endParaRPr kumimoji="0" lang="zh-CN" altLang="en-US"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grpSp>
              <p:nvGrpSpPr>
                <p:cNvPr id="45" name="组合 89"/>
                <p:cNvGrpSpPr/>
                <p:nvPr/>
              </p:nvGrpSpPr>
              <p:grpSpPr>
                <a:xfrm>
                  <a:off x="5443934" y="2857478"/>
                  <a:ext cx="612668" cy="518722"/>
                  <a:chOff x="2236716" y="2191301"/>
                  <a:chExt cx="612668" cy="518722"/>
                </a:xfrm>
              </p:grpSpPr>
              <p:sp>
                <p:nvSpPr>
                  <p:cNvPr id="47" name="椭圆 46"/>
                  <p:cNvSpPr/>
                  <p:nvPr/>
                </p:nvSpPr>
                <p:spPr>
                  <a:xfrm>
                    <a:off x="2288498" y="2191301"/>
                    <a:ext cx="518722" cy="518722"/>
                  </a:xfrm>
                  <a:prstGeom prst="ellipse">
                    <a:avLst/>
                  </a:prstGeom>
                  <a:solidFill>
                    <a:srgbClr val="5B9BD5">
                      <a:lumMod val="50000"/>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等线" panose="020F0502020204030204"/>
                      <a:ea typeface="等线" panose="02010600030101010101" pitchFamily="2" charset="-122"/>
                      <a:cs typeface="+mn-cs"/>
                    </a:endParaRPr>
                  </a:p>
                </p:txBody>
              </p:sp>
              <p:sp>
                <p:nvSpPr>
                  <p:cNvPr id="48" name="椭圆 47"/>
                  <p:cNvSpPr/>
                  <p:nvPr/>
                </p:nvSpPr>
                <p:spPr>
                  <a:xfrm>
                    <a:off x="2314497" y="2214838"/>
                    <a:ext cx="466725" cy="466725"/>
                  </a:xfrm>
                  <a:prstGeom prst="ellipse">
                    <a:avLst/>
                  </a:prstGeom>
                  <a:solidFill>
                    <a:srgbClr val="5B9BD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smtClean="0">
                      <a:ln>
                        <a:noFill/>
                      </a:ln>
                      <a:solidFill>
                        <a:prstClr val="white"/>
                      </a:solidFill>
                      <a:effectLst/>
                      <a:uLnTx/>
                      <a:uFillTx/>
                      <a:latin typeface="等线" panose="020F0502020204030204"/>
                      <a:ea typeface="等线" panose="02010600030101010101" pitchFamily="2" charset="-122"/>
                      <a:cs typeface="+mn-cs"/>
                    </a:endParaRPr>
                  </a:p>
                </p:txBody>
              </p:sp>
              <p:sp>
                <p:nvSpPr>
                  <p:cNvPr id="49" name="文本框 48"/>
                  <p:cNvSpPr txBox="1"/>
                  <p:nvPr/>
                </p:nvSpPr>
                <p:spPr>
                  <a:xfrm>
                    <a:off x="2236716" y="2333812"/>
                    <a:ext cx="612668" cy="246221"/>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rPr>
                      <a:t>class C</a:t>
                    </a:r>
                    <a:endParaRPr kumimoji="0" lang="zh-CN" altLang="en-US" sz="1000" b="1" i="0" u="none" strike="noStrike" kern="0" cap="none" spc="0" normalizeH="0" baseline="0" noProof="0" dirty="0" smtClean="0">
                      <a:ln>
                        <a:noFill/>
                      </a:ln>
                      <a:solidFill>
                        <a:prstClr val="black"/>
                      </a:solidFill>
                      <a:effectLst/>
                      <a:uLnTx/>
                      <a:uFillTx/>
                      <a:latin typeface="微软雅黑" panose="020B0503020204020204" pitchFamily="34" charset="-122"/>
                      <a:ea typeface="微软雅黑" panose="020B0503020204020204" pitchFamily="34" charset="-122"/>
                    </a:endParaRPr>
                  </a:p>
                </p:txBody>
              </p:sp>
            </p:grpSp>
            <p:pic>
              <p:nvPicPr>
                <p:cNvPr id="46" name="Picture 20" descr="“forum icon”的图片搜索结果"/>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5688" y="2984020"/>
                  <a:ext cx="343473" cy="3434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 name="组合 106"/>
              <p:cNvGrpSpPr/>
              <p:nvPr/>
            </p:nvGrpSpPr>
            <p:grpSpPr>
              <a:xfrm>
                <a:off x="1248709" y="4764711"/>
                <a:ext cx="3646549" cy="871623"/>
                <a:chOff x="1237199" y="4980735"/>
                <a:chExt cx="3646549" cy="871623"/>
              </a:xfrm>
            </p:grpSpPr>
            <p:sp>
              <p:nvSpPr>
                <p:cNvPr id="17" name="矩形 16"/>
                <p:cNvSpPr/>
                <p:nvPr/>
              </p:nvSpPr>
              <p:spPr>
                <a:xfrm>
                  <a:off x="1259632" y="5015237"/>
                  <a:ext cx="3624116" cy="837121"/>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540092" y="5351526"/>
                  <a:ext cx="1404800" cy="381729"/>
                </a:xfrm>
                <a:prstGeom prst="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显</a:t>
                  </a:r>
                  <a:r>
                    <a:rPr lang="zh-CN" altLang="en-US" sz="1600" dirty="0" smtClean="0">
                      <a:solidFill>
                        <a:schemeClr val="tx1"/>
                      </a:solidFill>
                      <a:latin typeface="黑体" panose="02010609060101010101" pitchFamily="49" charset="-122"/>
                      <a:ea typeface="黑体" panose="02010609060101010101" pitchFamily="49" charset="-122"/>
                    </a:rPr>
                    <a:t>式结构关联</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9" name="矩形 18"/>
                <p:cNvSpPr/>
                <p:nvPr/>
              </p:nvSpPr>
              <p:spPr>
                <a:xfrm>
                  <a:off x="3199353" y="5346576"/>
                  <a:ext cx="1404800" cy="381729"/>
                </a:xfrm>
                <a:prstGeom prst="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潜在语义关联</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20" name="文本框 19"/>
                <p:cNvSpPr txBox="1"/>
                <p:nvPr/>
              </p:nvSpPr>
              <p:spPr>
                <a:xfrm>
                  <a:off x="1237199" y="4980735"/>
                  <a:ext cx="1107996"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关联构建</a:t>
                  </a:r>
                  <a:endParaRPr lang="zh-CN" altLang="en-US" dirty="0">
                    <a:latin typeface="黑体" panose="02010609060101010101" pitchFamily="49" charset="-122"/>
                    <a:ea typeface="黑体" panose="02010609060101010101" pitchFamily="49" charset="-122"/>
                  </a:endParaRPr>
                </a:p>
              </p:txBody>
            </p:sp>
          </p:grpSp>
          <p:sp>
            <p:nvSpPr>
              <p:cNvPr id="11" name="矩形 10"/>
              <p:cNvSpPr/>
              <p:nvPr/>
            </p:nvSpPr>
            <p:spPr>
              <a:xfrm>
                <a:off x="1275728" y="5790621"/>
                <a:ext cx="3624116" cy="590707"/>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latin typeface="黑体" panose="02010609060101010101" pitchFamily="49" charset="-122"/>
                    <a:ea typeface="黑体" panose="02010609060101010101" pitchFamily="49" charset="-122"/>
                  </a:rPr>
                  <a:t>软件</a:t>
                </a:r>
                <a:r>
                  <a:rPr lang="zh-CN" altLang="en-US" dirty="0">
                    <a:solidFill>
                      <a:schemeClr val="tx1"/>
                    </a:solidFill>
                    <a:latin typeface="黑体" panose="02010609060101010101" pitchFamily="49" charset="-122"/>
                    <a:ea typeface="黑体" panose="02010609060101010101" pitchFamily="49" charset="-122"/>
                  </a:rPr>
                  <a:t>项目</a:t>
                </a:r>
                <a:r>
                  <a:rPr lang="zh-CN" altLang="en-US" dirty="0" smtClean="0">
                    <a:solidFill>
                      <a:schemeClr val="tx1"/>
                    </a:solidFill>
                    <a:latin typeface="黑体" panose="02010609060101010101" pitchFamily="49" charset="-122"/>
                    <a:ea typeface="黑体" panose="02010609060101010101" pitchFamily="49" charset="-122"/>
                  </a:rPr>
                  <a:t>知识模型及其支持机制</a:t>
                </a:r>
                <a:endParaRPr lang="zh-CN" altLang="en-US" dirty="0">
                  <a:solidFill>
                    <a:schemeClr val="tx1"/>
                  </a:solidFill>
                  <a:latin typeface="黑体" panose="02010609060101010101" pitchFamily="49" charset="-122"/>
                  <a:ea typeface="黑体" panose="02010609060101010101" pitchFamily="49" charset="-122"/>
                </a:endParaRPr>
              </a:p>
            </p:txBody>
          </p:sp>
          <p:sp>
            <p:nvSpPr>
              <p:cNvPr id="12" name="矩形 11"/>
              <p:cNvSpPr/>
              <p:nvPr/>
            </p:nvSpPr>
            <p:spPr>
              <a:xfrm>
                <a:off x="5096582" y="2864096"/>
                <a:ext cx="2283730" cy="1782342"/>
              </a:xfrm>
              <a:prstGeom prst="rect">
                <a:avLst/>
              </a:prstGeom>
              <a:solidFill>
                <a:schemeClr val="bg1">
                  <a:lumMod val="9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5096582" y="2872761"/>
                <a:ext cx="1107996" cy="369332"/>
              </a:xfrm>
              <a:prstGeom prst="rect">
                <a:avLst/>
              </a:prstGeom>
              <a:noFill/>
            </p:spPr>
            <p:txBody>
              <a:bodyPr wrap="none" rtlCol="0">
                <a:spAutoFit/>
              </a:bodyPr>
              <a:lstStyle/>
              <a:p>
                <a:r>
                  <a:rPr lang="zh-CN" altLang="en-US" dirty="0" smtClean="0">
                    <a:latin typeface="黑体" panose="02010609060101010101" pitchFamily="49" charset="-122"/>
                    <a:ea typeface="黑体" panose="02010609060101010101" pitchFamily="49" charset="-122"/>
                  </a:rPr>
                  <a:t>智能问答</a:t>
                </a:r>
                <a:endParaRPr lang="zh-CN" altLang="en-US" dirty="0">
                  <a:latin typeface="黑体" panose="02010609060101010101" pitchFamily="49" charset="-122"/>
                  <a:ea typeface="黑体" panose="02010609060101010101" pitchFamily="49" charset="-122"/>
                </a:endParaRPr>
              </a:p>
            </p:txBody>
          </p:sp>
          <p:sp>
            <p:nvSpPr>
              <p:cNvPr id="14" name="矩形 13"/>
              <p:cNvSpPr/>
              <p:nvPr/>
            </p:nvSpPr>
            <p:spPr>
              <a:xfrm>
                <a:off x="5263031" y="3481836"/>
                <a:ext cx="1950831" cy="381729"/>
              </a:xfrm>
              <a:prstGeom prst="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用户问句语义理解</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5" name="矩形 14"/>
              <p:cNvSpPr/>
              <p:nvPr/>
            </p:nvSpPr>
            <p:spPr>
              <a:xfrm>
                <a:off x="5261607" y="4032548"/>
                <a:ext cx="1950831" cy="381729"/>
              </a:xfrm>
              <a:prstGeom prst="rec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smtClean="0">
                    <a:solidFill>
                      <a:schemeClr val="tx1"/>
                    </a:solidFill>
                    <a:latin typeface="黑体" panose="02010609060101010101" pitchFamily="49" charset="-122"/>
                    <a:ea typeface="黑体" panose="02010609060101010101" pitchFamily="49" charset="-122"/>
                  </a:rPr>
                  <a:t>知识检索与推理</a:t>
                </a:r>
                <a:endParaRPr lang="zh-CN" altLang="en-US" sz="1600" dirty="0">
                  <a:solidFill>
                    <a:schemeClr val="tx1"/>
                  </a:solidFill>
                  <a:latin typeface="黑体" panose="02010609060101010101" pitchFamily="49" charset="-122"/>
                  <a:ea typeface="黑体" panose="02010609060101010101" pitchFamily="49" charset="-122"/>
                </a:endParaRPr>
              </a:p>
            </p:txBody>
          </p:sp>
          <p:sp>
            <p:nvSpPr>
              <p:cNvPr id="16" name="右箭头 15"/>
              <p:cNvSpPr/>
              <p:nvPr/>
            </p:nvSpPr>
            <p:spPr>
              <a:xfrm>
                <a:off x="4873797" y="3625563"/>
                <a:ext cx="244195" cy="367323"/>
              </a:xfrm>
              <a:prstGeom prst="rightArrow">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7" name="图片 6"/>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804248" y="2621232"/>
              <a:ext cx="634367" cy="634367"/>
            </a:xfrm>
            <a:prstGeom prst="rect">
              <a:avLst/>
            </a:prstGeom>
          </p:spPr>
        </p:pic>
      </p:grpSp>
    </p:spTree>
    <p:extLst>
      <p:ext uri="{BB962C8B-B14F-4D97-AF65-F5344CB8AC3E}">
        <p14:creationId xmlns:p14="http://schemas.microsoft.com/office/powerpoint/2010/main" val="206609037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学习研究简介</a:t>
            </a:r>
            <a:r>
              <a:rPr lang="en-US" altLang="zh-CN" dirty="0" smtClean="0"/>
              <a:t>-1</a:t>
            </a:r>
            <a:endParaRPr lang="zh-CN" altLang="en-US" dirty="0"/>
          </a:p>
        </p:txBody>
      </p:sp>
      <p:sp>
        <p:nvSpPr>
          <p:cNvPr id="3" name="内容占位符 2"/>
          <p:cNvSpPr>
            <a:spLocks noGrp="1"/>
          </p:cNvSpPr>
          <p:nvPr>
            <p:ph sz="quarter" idx="1"/>
          </p:nvPr>
        </p:nvSpPr>
        <p:spPr/>
        <p:txBody>
          <a:bodyPr/>
          <a:lstStyle/>
          <a:p>
            <a:r>
              <a:rPr lang="zh-CN" altLang="en-US" dirty="0" smtClean="0"/>
              <a:t>学习经历</a:t>
            </a:r>
          </a:p>
          <a:p>
            <a:pPr lvl="1"/>
            <a:r>
              <a:rPr lang="zh-CN" altLang="en-US" dirty="0" smtClean="0"/>
              <a:t> 入学时间：</a:t>
            </a:r>
            <a:r>
              <a:rPr lang="en-US" altLang="zh-CN" dirty="0" smtClean="0"/>
              <a:t>2014</a:t>
            </a:r>
            <a:r>
              <a:rPr lang="zh-CN" altLang="en-US" dirty="0" smtClean="0"/>
              <a:t>年</a:t>
            </a:r>
            <a:r>
              <a:rPr lang="en-US" altLang="zh-CN" dirty="0" smtClean="0"/>
              <a:t>9</a:t>
            </a:r>
            <a:r>
              <a:rPr lang="zh-CN" altLang="en-US" dirty="0" smtClean="0"/>
              <a:t>月，直博三年级</a:t>
            </a:r>
          </a:p>
          <a:p>
            <a:pPr lvl="1"/>
            <a:r>
              <a:rPr lang="zh-CN" altLang="en-US" dirty="0" smtClean="0"/>
              <a:t> 导师：张路 教授</a:t>
            </a:r>
            <a:endParaRPr lang="en-US" altLang="zh-CN" dirty="0" smtClean="0"/>
          </a:p>
          <a:p>
            <a:pPr lvl="1"/>
            <a:r>
              <a:rPr lang="en-US" altLang="zh-CN" dirty="0" smtClean="0"/>
              <a:t> </a:t>
            </a:r>
            <a:r>
              <a:rPr lang="zh-CN" altLang="en-US" dirty="0" smtClean="0"/>
              <a:t>研究方向：软件复用（谢冰 教授）</a:t>
            </a:r>
          </a:p>
          <a:p>
            <a:r>
              <a:rPr lang="zh-CN" altLang="en-US" dirty="0" smtClean="0"/>
              <a:t>完成课程：英语、政治、专业课程等</a:t>
            </a:r>
          </a:p>
          <a:p>
            <a:r>
              <a:rPr lang="zh-CN" altLang="en-US" dirty="0" smtClean="0"/>
              <a:t>参与科研项目</a:t>
            </a:r>
          </a:p>
          <a:p>
            <a:pPr lvl="1"/>
            <a:r>
              <a:rPr lang="zh-CN" altLang="en-US" dirty="0" smtClean="0"/>
              <a:t>“基于</a:t>
            </a:r>
            <a:r>
              <a:rPr lang="zh-CN" altLang="en-US" dirty="0"/>
              <a:t>大数据的软件智能开发方法和</a:t>
            </a:r>
            <a:r>
              <a:rPr lang="zh-CN" altLang="en-US" dirty="0" smtClean="0"/>
              <a:t>环境”（</a:t>
            </a:r>
            <a:r>
              <a:rPr lang="zh-CN" altLang="en-US" dirty="0"/>
              <a:t>国家科技重大专项</a:t>
            </a:r>
            <a:r>
              <a:rPr lang="zh-CN" altLang="en-US" dirty="0" smtClean="0"/>
              <a:t>）</a:t>
            </a:r>
            <a:endParaRPr lang="en-US" altLang="zh-CN" dirty="0" smtClean="0"/>
          </a:p>
          <a:p>
            <a:pPr lvl="1"/>
            <a:r>
              <a:rPr lang="zh-CN" altLang="en-US" dirty="0" smtClean="0"/>
              <a:t>“大型</a:t>
            </a:r>
            <a:r>
              <a:rPr lang="zh-CN" altLang="en-US" dirty="0"/>
              <a:t>网构化软件的可信开发、运行和演化技术体系与服务支撑</a:t>
            </a:r>
            <a:r>
              <a:rPr lang="zh-CN" altLang="en-US" dirty="0" smtClean="0"/>
              <a:t>环境”（</a:t>
            </a:r>
            <a:r>
              <a:rPr lang="en-US" altLang="zh-CN" dirty="0"/>
              <a:t>863</a:t>
            </a:r>
            <a:r>
              <a:rPr lang="zh-CN" altLang="en-US" dirty="0"/>
              <a:t>项目</a:t>
            </a:r>
            <a:r>
              <a:rPr lang="zh-CN" altLang="en-US" dirty="0" smtClean="0"/>
              <a:t>）</a:t>
            </a:r>
            <a:endParaRPr lang="zh-CN" altLang="en-US" dirty="0"/>
          </a:p>
          <a:p>
            <a:pPr lvl="1"/>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3</a:t>
            </a:fld>
            <a:endParaRPr lang="zh-CN" altLang="en-US"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研究计划（</a:t>
            </a:r>
            <a:r>
              <a:rPr lang="zh-CN" altLang="en-US" dirty="0"/>
              <a:t>一</a:t>
            </a:r>
            <a:r>
              <a:rPr lang="zh-CN" altLang="en-US" dirty="0" smtClean="0"/>
              <a:t>）</a:t>
            </a:r>
            <a:endParaRPr lang="zh-CN" altLang="en-US" dirty="0"/>
          </a:p>
        </p:txBody>
      </p:sp>
      <p:sp>
        <p:nvSpPr>
          <p:cNvPr id="3" name="内容占位符 2"/>
          <p:cNvSpPr>
            <a:spLocks noGrp="1"/>
          </p:cNvSpPr>
          <p:nvPr>
            <p:ph sz="quarter" idx="1"/>
          </p:nvPr>
        </p:nvSpPr>
        <p:spPr/>
        <p:txBody>
          <a:bodyPr/>
          <a:lstStyle/>
          <a:p>
            <a:r>
              <a:rPr lang="zh-CN" altLang="en-US" dirty="0"/>
              <a:t>软件</a:t>
            </a:r>
            <a:r>
              <a:rPr lang="zh-CN" altLang="en-US" dirty="0" smtClean="0"/>
              <a:t>项目知识模型及其支持机制</a:t>
            </a:r>
            <a:endParaRPr lang="en-US" altLang="zh-CN" dirty="0" smtClean="0"/>
          </a:p>
          <a:p>
            <a:pPr lvl="1"/>
            <a:r>
              <a:rPr lang="zh-CN" altLang="en-US" dirty="0" smtClean="0"/>
              <a:t>基于图数据库的软件项目知识表示与获取框架</a:t>
            </a:r>
            <a:endParaRPr lang="en-US" altLang="zh-CN" dirty="0" smtClean="0"/>
          </a:p>
          <a:p>
            <a:pPr lvl="1"/>
            <a:r>
              <a:rPr lang="zh-CN" altLang="en-US" dirty="0" smtClean="0"/>
              <a:t>选取若干种对软件复用最有帮助的知识，对其进行建模与抽取</a:t>
            </a:r>
            <a:endParaRPr lang="en-US" altLang="zh-CN" dirty="0" smtClean="0"/>
          </a:p>
          <a:p>
            <a:pPr lvl="2"/>
            <a:r>
              <a:rPr lang="zh-CN" altLang="en-US" dirty="0" smtClean="0">
                <a:solidFill>
                  <a:srgbClr val="FF0000"/>
                </a:solidFill>
              </a:rPr>
              <a:t>源代码</a:t>
            </a:r>
            <a:r>
              <a:rPr lang="zh-CN" altLang="en-US" dirty="0" smtClean="0"/>
              <a:t>中的结构依赖知识</a:t>
            </a:r>
            <a:endParaRPr lang="en-US" altLang="zh-CN" dirty="0" smtClean="0"/>
          </a:p>
          <a:p>
            <a:pPr lvl="2"/>
            <a:r>
              <a:rPr lang="zh-CN" altLang="en-US" dirty="0" smtClean="0">
                <a:solidFill>
                  <a:srgbClr val="FF0000"/>
                </a:solidFill>
              </a:rPr>
              <a:t>自然语言文本资源</a:t>
            </a:r>
            <a:r>
              <a:rPr lang="zh-CN" altLang="en-US" dirty="0" smtClean="0"/>
              <a:t>中的描述说明知识</a:t>
            </a:r>
            <a:endParaRPr lang="en-US" altLang="zh-CN" dirty="0" smtClean="0"/>
          </a:p>
          <a:p>
            <a:pPr lvl="2"/>
            <a:r>
              <a:rPr lang="zh-CN" altLang="en-US" dirty="0" smtClean="0"/>
              <a:t>知识之间广泛、多样的</a:t>
            </a:r>
            <a:r>
              <a:rPr lang="zh-CN" altLang="en-US" dirty="0" smtClean="0">
                <a:solidFill>
                  <a:srgbClr val="FF0000"/>
                </a:solidFill>
              </a:rPr>
              <a:t>关联关系</a:t>
            </a:r>
            <a:endParaRPr lang="zh-CN" altLang="en-US" dirty="0">
              <a:solidFill>
                <a:srgbClr val="FF0000"/>
              </a:solidFill>
            </a:endParaRPr>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30</a:t>
            </a:fld>
            <a:endParaRPr lang="zh-CN" altLang="en-US" dirty="0"/>
          </a:p>
        </p:txBody>
      </p:sp>
      <p:pic>
        <p:nvPicPr>
          <p:cNvPr id="5" name="图片 4"/>
          <p:cNvPicPr/>
          <p:nvPr/>
        </p:nvPicPr>
        <p:blipFill>
          <a:blip r:embed="rId2"/>
          <a:stretch>
            <a:fillRect/>
          </a:stretch>
        </p:blipFill>
        <p:spPr>
          <a:xfrm>
            <a:off x="827584" y="3645024"/>
            <a:ext cx="3888432" cy="2169303"/>
          </a:xfrm>
          <a:prstGeom prst="rect">
            <a:avLst/>
          </a:prstGeom>
          <a:ln>
            <a:solidFill>
              <a:schemeClr val="tx1"/>
            </a:solidFill>
          </a:ln>
        </p:spPr>
      </p:pic>
      <p:sp>
        <p:nvSpPr>
          <p:cNvPr id="7" name="文本框 6"/>
          <p:cNvSpPr txBox="1"/>
          <p:nvPr/>
        </p:nvSpPr>
        <p:spPr>
          <a:xfrm>
            <a:off x="712001" y="5900325"/>
            <a:ext cx="4119597" cy="307777"/>
          </a:xfrm>
          <a:prstGeom prst="rect">
            <a:avLst/>
          </a:prstGeom>
          <a:noFill/>
        </p:spPr>
        <p:txBody>
          <a:bodyPr wrap="square" rtlCol="0">
            <a:spAutoFit/>
          </a:bodyPr>
          <a:lstStyle/>
          <a:p>
            <a:pPr algn="ctr"/>
            <a:r>
              <a:rPr lang="zh-CN" altLang="en-US" sz="1400" dirty="0" smtClean="0">
                <a:solidFill>
                  <a:prstClr val="black"/>
                </a:solidFill>
                <a:latin typeface="Arial"/>
                <a:ea typeface="黑体"/>
              </a:rPr>
              <a:t>基于插件机制的软件项目知识图谱自动构造框架</a:t>
            </a:r>
            <a:endParaRPr lang="zh-CN" altLang="en-US" sz="1400" dirty="0">
              <a:solidFill>
                <a:prstClr val="black"/>
              </a:solidFill>
              <a:latin typeface="Arial"/>
              <a:ea typeface="黑体"/>
            </a:endParaRPr>
          </a:p>
        </p:txBody>
      </p:sp>
      <p:pic>
        <p:nvPicPr>
          <p:cNvPr id="8" name="图片 7"/>
          <p:cNvPicPr>
            <a:picLocks noChangeAspect="1"/>
          </p:cNvPicPr>
          <p:nvPr/>
        </p:nvPicPr>
        <p:blipFill>
          <a:blip r:embed="rId3"/>
          <a:stretch>
            <a:fillRect/>
          </a:stretch>
        </p:blipFill>
        <p:spPr>
          <a:xfrm>
            <a:off x="5379929" y="3336116"/>
            <a:ext cx="2848638" cy="2478211"/>
          </a:xfrm>
          <a:prstGeom prst="rect">
            <a:avLst/>
          </a:prstGeom>
          <a:ln>
            <a:solidFill>
              <a:schemeClr val="tx1"/>
            </a:solidFill>
          </a:ln>
        </p:spPr>
      </p:pic>
      <p:sp>
        <p:nvSpPr>
          <p:cNvPr id="9" name="文本框 8"/>
          <p:cNvSpPr txBox="1"/>
          <p:nvPr/>
        </p:nvSpPr>
        <p:spPr>
          <a:xfrm>
            <a:off x="4739738" y="5895634"/>
            <a:ext cx="4119597" cy="307777"/>
          </a:xfrm>
          <a:prstGeom prst="rect">
            <a:avLst/>
          </a:prstGeom>
          <a:noFill/>
        </p:spPr>
        <p:txBody>
          <a:bodyPr wrap="square" rtlCol="0">
            <a:spAutoFit/>
          </a:bodyPr>
          <a:lstStyle/>
          <a:p>
            <a:pPr algn="ctr"/>
            <a:r>
              <a:rPr lang="zh-CN" altLang="en-US" sz="1400" dirty="0" smtClean="0">
                <a:solidFill>
                  <a:prstClr val="black"/>
                </a:solidFill>
                <a:latin typeface="Arial"/>
                <a:ea typeface="黑体"/>
              </a:rPr>
              <a:t>以代码元素为核心的软件项目知识图谱示例</a:t>
            </a:r>
            <a:endParaRPr lang="zh-CN" altLang="en-US" sz="1400" dirty="0">
              <a:solidFill>
                <a:prstClr val="black"/>
              </a:solidFill>
              <a:latin typeface="Arial"/>
              <a:ea typeface="黑体"/>
            </a:endParaRPr>
          </a:p>
        </p:txBody>
      </p:sp>
    </p:spTree>
    <p:extLst>
      <p:ext uri="{BB962C8B-B14F-4D97-AF65-F5344CB8AC3E}">
        <p14:creationId xmlns:p14="http://schemas.microsoft.com/office/powerpoint/2010/main" val="144731262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研究计划（二）</a:t>
            </a:r>
            <a:endParaRPr lang="zh-CN" altLang="en-US" dirty="0"/>
          </a:p>
        </p:txBody>
      </p:sp>
      <p:sp>
        <p:nvSpPr>
          <p:cNvPr id="3" name="内容占位符 2"/>
          <p:cNvSpPr>
            <a:spLocks noGrp="1"/>
          </p:cNvSpPr>
          <p:nvPr>
            <p:ph sz="quarter" idx="1"/>
          </p:nvPr>
        </p:nvSpPr>
        <p:spPr/>
        <p:txBody>
          <a:bodyPr/>
          <a:lstStyle/>
          <a:p>
            <a:r>
              <a:rPr lang="zh-CN" altLang="en-US" dirty="0"/>
              <a:t>软件项目知识的自动关联</a:t>
            </a:r>
            <a:r>
              <a:rPr lang="zh-CN" altLang="en-US" dirty="0" smtClean="0"/>
              <a:t>技术</a:t>
            </a:r>
            <a:endParaRPr lang="en-US" altLang="zh-CN" dirty="0" smtClean="0"/>
          </a:p>
          <a:p>
            <a:pPr lvl="1"/>
            <a:r>
              <a:rPr lang="zh-CN" altLang="en-US" dirty="0" smtClean="0"/>
              <a:t>建立代码元素与自然语言文本之间的显式结构关联</a:t>
            </a:r>
            <a:endParaRPr lang="en-US" altLang="zh-CN" dirty="0" smtClean="0"/>
          </a:p>
          <a:p>
            <a:pPr lvl="2"/>
            <a:r>
              <a:rPr lang="zh-CN" altLang="en-US" dirty="0" smtClean="0"/>
              <a:t>核心方法：基于自然语言处理技术的文本段落分类器</a:t>
            </a:r>
            <a:endParaRPr lang="en-US" altLang="zh-CN" dirty="0" smtClean="0"/>
          </a:p>
          <a:p>
            <a:pPr lvl="2"/>
            <a:endParaRPr lang="en-US" altLang="zh-CN" dirty="0"/>
          </a:p>
          <a:p>
            <a:pPr lvl="2"/>
            <a:endParaRPr lang="en-US" altLang="zh-CN" dirty="0" smtClean="0"/>
          </a:p>
          <a:p>
            <a:pPr lvl="2"/>
            <a:endParaRPr lang="en-US" altLang="zh-CN" dirty="0"/>
          </a:p>
          <a:p>
            <a:pPr lvl="2"/>
            <a:endParaRPr lang="en-US" altLang="zh-CN" dirty="0" smtClean="0"/>
          </a:p>
          <a:p>
            <a:pPr lvl="2"/>
            <a:endParaRPr lang="en-US" altLang="zh-CN" dirty="0"/>
          </a:p>
          <a:p>
            <a:pPr lvl="1"/>
            <a:r>
              <a:rPr lang="zh-CN" altLang="en-US" dirty="0" smtClean="0"/>
              <a:t>建立自然语言文本之间的潜在语义关联</a:t>
            </a:r>
            <a:endParaRPr lang="en-US" altLang="zh-CN" dirty="0" smtClean="0"/>
          </a:p>
          <a:p>
            <a:pPr lvl="2"/>
            <a:r>
              <a:rPr lang="zh-CN" altLang="en-US" dirty="0" smtClean="0"/>
              <a:t>核心方法：基于代码结构依赖的知识表示学习技术</a:t>
            </a:r>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31</a:t>
            </a:fld>
            <a:endParaRPr lang="zh-CN" altLang="en-US" dirty="0"/>
          </a:p>
        </p:txBody>
      </p:sp>
      <p:pic>
        <p:nvPicPr>
          <p:cNvPr id="6" name="图片 5"/>
          <p:cNvPicPr>
            <a:picLocks noChangeAspect="1"/>
          </p:cNvPicPr>
          <p:nvPr/>
        </p:nvPicPr>
        <p:blipFill>
          <a:blip r:embed="rId2"/>
          <a:stretch>
            <a:fillRect/>
          </a:stretch>
        </p:blipFill>
        <p:spPr>
          <a:xfrm>
            <a:off x="2789973" y="2385454"/>
            <a:ext cx="3564053" cy="1403586"/>
          </a:xfrm>
          <a:prstGeom prst="rect">
            <a:avLst/>
          </a:prstGeom>
        </p:spPr>
      </p:pic>
      <p:pic>
        <p:nvPicPr>
          <p:cNvPr id="8" name="图片 7"/>
          <p:cNvPicPr>
            <a:picLocks noChangeAspect="1"/>
          </p:cNvPicPr>
          <p:nvPr/>
        </p:nvPicPr>
        <p:blipFill>
          <a:blip r:embed="rId3"/>
          <a:stretch>
            <a:fillRect/>
          </a:stretch>
        </p:blipFill>
        <p:spPr>
          <a:xfrm>
            <a:off x="1165521" y="4900520"/>
            <a:ext cx="2952328" cy="1377440"/>
          </a:xfrm>
          <a:prstGeom prst="rect">
            <a:avLst/>
          </a:prstGeom>
        </p:spPr>
      </p:pic>
      <p:pic>
        <p:nvPicPr>
          <p:cNvPr id="9" name="图片 8"/>
          <p:cNvPicPr>
            <a:picLocks noChangeAspect="1"/>
          </p:cNvPicPr>
          <p:nvPr/>
        </p:nvPicPr>
        <p:blipFill>
          <a:blip r:embed="rId4"/>
          <a:stretch>
            <a:fillRect/>
          </a:stretch>
        </p:blipFill>
        <p:spPr>
          <a:xfrm>
            <a:off x="4571999" y="4797152"/>
            <a:ext cx="3866331" cy="1584176"/>
          </a:xfrm>
          <a:prstGeom prst="rect">
            <a:avLst/>
          </a:prstGeom>
        </p:spPr>
      </p:pic>
    </p:spTree>
    <p:extLst>
      <p:ext uri="{BB962C8B-B14F-4D97-AF65-F5344CB8AC3E}">
        <p14:creationId xmlns:p14="http://schemas.microsoft.com/office/powerpoint/2010/main" val="468987482"/>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研究计划（三）</a:t>
            </a:r>
            <a:endParaRPr lang="zh-CN" altLang="en-US" dirty="0"/>
          </a:p>
        </p:txBody>
      </p:sp>
      <p:sp>
        <p:nvSpPr>
          <p:cNvPr id="3" name="内容占位符 2"/>
          <p:cNvSpPr>
            <a:spLocks noGrp="1"/>
          </p:cNvSpPr>
          <p:nvPr>
            <p:ph sz="quarter" idx="1"/>
          </p:nvPr>
        </p:nvSpPr>
        <p:spPr/>
        <p:txBody>
          <a:bodyPr/>
          <a:lstStyle/>
          <a:p>
            <a:r>
              <a:rPr lang="zh-CN" altLang="en-US" dirty="0" smtClean="0"/>
              <a:t>基于软件项目知识的智能问答技术</a:t>
            </a:r>
            <a:endParaRPr lang="en-US" altLang="zh-CN" dirty="0" smtClean="0"/>
          </a:p>
          <a:p>
            <a:pPr lvl="1"/>
            <a:r>
              <a:rPr lang="zh-CN" altLang="en-US" dirty="0" smtClean="0"/>
              <a:t>用户问句语义理解</a:t>
            </a:r>
            <a:endParaRPr lang="en-US" altLang="zh-CN" dirty="0" smtClean="0"/>
          </a:p>
          <a:p>
            <a:pPr marL="937260" lvl="2" indent="-342900">
              <a:buFont typeface="+mj-lt"/>
              <a:buAutoNum type="arabicPeriod"/>
            </a:pPr>
            <a:r>
              <a:rPr lang="zh-CN" altLang="en-US" dirty="0" smtClean="0"/>
              <a:t>调研开发者在复用软件项目时遇到的主要问题类型</a:t>
            </a:r>
            <a:endParaRPr lang="en-US" altLang="zh-CN" dirty="0" smtClean="0"/>
          </a:p>
          <a:p>
            <a:pPr marL="937260" lvl="2" indent="-342900">
              <a:buFont typeface="+mj-lt"/>
              <a:buAutoNum type="arabicPeriod"/>
            </a:pPr>
            <a:r>
              <a:rPr lang="zh-CN" altLang="en-US" dirty="0" smtClean="0"/>
              <a:t>构造问题分类器</a:t>
            </a:r>
            <a:endParaRPr lang="en-US" altLang="zh-CN" dirty="0" smtClean="0"/>
          </a:p>
          <a:p>
            <a:pPr marL="937260" lvl="2" indent="-342900">
              <a:buFont typeface="+mj-lt"/>
              <a:buAutoNum type="arabicPeriod"/>
            </a:pPr>
            <a:r>
              <a:rPr lang="zh-CN" altLang="en-US" dirty="0" smtClean="0"/>
              <a:t>为不同的问题类型制定语义模板，并实现问句中语义关联关系的自动抽取</a:t>
            </a:r>
            <a:endParaRPr lang="en-US" altLang="zh-CN" dirty="0" smtClean="0"/>
          </a:p>
          <a:p>
            <a:pPr lvl="1"/>
            <a:r>
              <a:rPr lang="zh-CN" altLang="en-US" dirty="0" smtClean="0"/>
              <a:t>知识检索与推理</a:t>
            </a:r>
            <a:endParaRPr lang="en-US" altLang="zh-CN" dirty="0" smtClean="0"/>
          </a:p>
          <a:p>
            <a:pPr marL="937260" lvl="2" indent="-342900">
              <a:buFont typeface="+mj-lt"/>
              <a:buAutoNum type="arabicPeriod"/>
            </a:pPr>
            <a:r>
              <a:rPr lang="zh-CN" altLang="en-US" dirty="0" smtClean="0"/>
              <a:t>从问句中抽取关键词</a:t>
            </a:r>
            <a:r>
              <a:rPr lang="zh-CN" altLang="en-US" dirty="0" smtClean="0"/>
              <a:t>，</a:t>
            </a:r>
            <a:r>
              <a:rPr lang="zh-CN" altLang="en-US" dirty="0" smtClean="0"/>
              <a:t>进而</a:t>
            </a:r>
            <a:r>
              <a:rPr lang="zh-CN" altLang="en-US" dirty="0" smtClean="0"/>
              <a:t>从</a:t>
            </a:r>
            <a:r>
              <a:rPr lang="zh-CN" altLang="en-US" dirty="0" smtClean="0"/>
              <a:t>软件项目知识图谱中检索出候选的自然语言文本段落</a:t>
            </a:r>
            <a:endParaRPr lang="en-US" altLang="zh-CN" dirty="0" smtClean="0"/>
          </a:p>
          <a:p>
            <a:pPr marL="937260" lvl="2" indent="-342900">
              <a:buFont typeface="+mj-lt"/>
              <a:buAutoNum type="arabicPeriod"/>
            </a:pPr>
            <a:r>
              <a:rPr lang="zh-CN" altLang="en-US" dirty="0" smtClean="0"/>
              <a:t>对候选的自然语言文本段落进行评分与重排序</a:t>
            </a:r>
            <a:endParaRPr lang="en-US" altLang="zh-CN" dirty="0" smtClean="0"/>
          </a:p>
          <a:p>
            <a:pPr lvl="3"/>
            <a:r>
              <a:rPr lang="zh-CN" altLang="en-US" dirty="0" smtClean="0"/>
              <a:t>关键特征一：段落所在实体的类型与问句的类型是否匹配</a:t>
            </a:r>
            <a:endParaRPr lang="en-US" altLang="zh-CN" dirty="0" smtClean="0"/>
          </a:p>
          <a:p>
            <a:pPr lvl="3"/>
            <a:r>
              <a:rPr lang="zh-CN" altLang="en-US" dirty="0" smtClean="0"/>
              <a:t>关键特征二：段落所在实体在知识图谱上的相关关联关系是否与问句中的语义关联关系相匹配</a:t>
            </a:r>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32</a:t>
            </a:fld>
            <a:endParaRPr lang="zh-CN" altLang="en-US" dirty="0"/>
          </a:p>
        </p:txBody>
      </p:sp>
    </p:spTree>
    <p:extLst>
      <p:ext uri="{BB962C8B-B14F-4D97-AF65-F5344CB8AC3E}">
        <p14:creationId xmlns:p14="http://schemas.microsoft.com/office/powerpoint/2010/main" val="248074184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p:cNvSpPr>
            <a:spLocks noGrp="1"/>
          </p:cNvSpPr>
          <p:nvPr>
            <p:ph type="sldNum" sz="quarter" idx="4"/>
          </p:nvPr>
        </p:nvSpPr>
        <p:spPr/>
        <p:txBody>
          <a:bodyPr/>
          <a:lstStyle/>
          <a:p>
            <a:fld id="{0C913308-F349-4B6D-A68A-DD1791B4A57B}" type="slidenum">
              <a:rPr lang="zh-CN" altLang="en-US" smtClean="0"/>
              <a:pPr/>
              <a:t>33</a:t>
            </a:fld>
            <a:endParaRPr lang="zh-CN" altLang="en-US" dirty="0"/>
          </a:p>
        </p:txBody>
      </p:sp>
      <p:sp>
        <p:nvSpPr>
          <p:cNvPr id="5" name="矩形 4"/>
          <p:cNvSpPr/>
          <p:nvPr/>
        </p:nvSpPr>
        <p:spPr>
          <a:xfrm>
            <a:off x="251520" y="2204864"/>
            <a:ext cx="8496944" cy="2585323"/>
          </a:xfrm>
          <a:prstGeom prst="rect">
            <a:avLst/>
          </a:prstGeom>
        </p:spPr>
        <p:txBody>
          <a:bodyPr wrap="square">
            <a:spAutoFit/>
          </a:bodyPr>
          <a:lstStyle/>
          <a:p>
            <a:pPr algn="ctr"/>
            <a:r>
              <a:rPr lang="zh-CN" altLang="en-US" sz="5400" dirty="0">
                <a:solidFill>
                  <a:prstClr val="black"/>
                </a:solidFill>
                <a:latin typeface="黑体" panose="02010609060101010101" pitchFamily="49" charset="-122"/>
                <a:ea typeface="黑体" panose="02010609060101010101" pitchFamily="49" charset="-122"/>
              </a:rPr>
              <a:t>欢迎各位老师批评指正</a:t>
            </a:r>
          </a:p>
          <a:p>
            <a:pPr algn="ctr"/>
            <a:endParaRPr lang="zh-CN" altLang="en-US" sz="5400" dirty="0">
              <a:solidFill>
                <a:prstClr val="black"/>
              </a:solidFill>
              <a:latin typeface="黑体" panose="02010609060101010101" pitchFamily="49" charset="-122"/>
              <a:ea typeface="黑体" panose="02010609060101010101" pitchFamily="49" charset="-122"/>
            </a:endParaRPr>
          </a:p>
          <a:p>
            <a:pPr algn="ctr"/>
            <a:r>
              <a:rPr lang="zh-CN" altLang="en-US" sz="5400" dirty="0" smtClean="0">
                <a:solidFill>
                  <a:prstClr val="black"/>
                </a:solidFill>
                <a:latin typeface="黑体" panose="02010609060101010101" pitchFamily="49" charset="-122"/>
                <a:ea typeface="黑体" panose="02010609060101010101" pitchFamily="49" charset="-122"/>
              </a:rPr>
              <a:t>谢</a:t>
            </a:r>
            <a:r>
              <a:rPr lang="en-US" altLang="zh-CN" sz="5400" dirty="0">
                <a:solidFill>
                  <a:prstClr val="black"/>
                </a:solidFill>
                <a:latin typeface="黑体" panose="02010609060101010101" pitchFamily="49" charset="-122"/>
                <a:ea typeface="黑体" panose="02010609060101010101" pitchFamily="49" charset="-122"/>
              </a:rPr>
              <a:t>		</a:t>
            </a:r>
            <a:r>
              <a:rPr lang="zh-CN" altLang="en-US" sz="5400" dirty="0" smtClean="0">
                <a:solidFill>
                  <a:prstClr val="black"/>
                </a:solidFill>
                <a:latin typeface="黑体" panose="02010609060101010101" pitchFamily="49" charset="-122"/>
                <a:ea typeface="黑体" panose="02010609060101010101" pitchFamily="49" charset="-122"/>
              </a:rPr>
              <a:t>谢</a:t>
            </a:r>
            <a:endParaRPr lang="zh-CN" altLang="en-US" sz="5400" dirty="0">
              <a:solidFill>
                <a:prstClr val="black"/>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569230442"/>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学习研究简介</a:t>
            </a:r>
            <a:r>
              <a:rPr lang="en-US" altLang="zh-CN" dirty="0" smtClean="0"/>
              <a:t>-2</a:t>
            </a:r>
            <a:endParaRPr lang="zh-CN" altLang="en-US" dirty="0"/>
          </a:p>
        </p:txBody>
      </p:sp>
      <p:sp>
        <p:nvSpPr>
          <p:cNvPr id="3" name="内容占位符 2"/>
          <p:cNvSpPr>
            <a:spLocks noGrp="1"/>
          </p:cNvSpPr>
          <p:nvPr>
            <p:ph sz="quarter" idx="1"/>
          </p:nvPr>
        </p:nvSpPr>
        <p:spPr/>
        <p:txBody>
          <a:bodyPr>
            <a:normAutofit/>
          </a:bodyPr>
          <a:lstStyle/>
          <a:p>
            <a:r>
              <a:rPr lang="zh-CN" altLang="en-US" dirty="0" smtClean="0"/>
              <a:t>已发表论文</a:t>
            </a:r>
            <a:endParaRPr lang="en-US" altLang="zh-CN" dirty="0" smtClean="0"/>
          </a:p>
          <a:p>
            <a:pPr lvl="1" algn="just"/>
            <a:r>
              <a:rPr lang="en-US" altLang="zh-CN" sz="1600" b="1" dirty="0"/>
              <a:t>Zeqi Lin</a:t>
            </a:r>
            <a:r>
              <a:rPr lang="en-US" altLang="zh-CN" sz="1600" dirty="0"/>
              <a:t>, Bing </a:t>
            </a:r>
            <a:r>
              <a:rPr lang="en-US" altLang="zh-CN" sz="1600" dirty="0" err="1"/>
              <a:t>Xie</a:t>
            </a:r>
            <a:r>
              <a:rPr lang="en-US" altLang="zh-CN" sz="1600" dirty="0"/>
              <a:t>, </a:t>
            </a:r>
            <a:r>
              <a:rPr lang="en-US" altLang="zh-CN" sz="1600" dirty="0" err="1"/>
              <a:t>Yanzhen</a:t>
            </a:r>
            <a:r>
              <a:rPr lang="en-US" altLang="zh-CN" sz="1600" dirty="0"/>
              <a:t> Zou, </a:t>
            </a:r>
            <a:r>
              <a:rPr lang="en-US" altLang="zh-CN" sz="1600" dirty="0" err="1"/>
              <a:t>Junfeng</a:t>
            </a:r>
            <a:r>
              <a:rPr lang="en-US" altLang="zh-CN" sz="1600" dirty="0"/>
              <a:t> Zhao, </a:t>
            </a:r>
            <a:r>
              <a:rPr lang="en-US" altLang="zh-CN" sz="1600" dirty="0" err="1"/>
              <a:t>Xuandong</a:t>
            </a:r>
            <a:r>
              <a:rPr lang="en-US" altLang="zh-CN" sz="1600" dirty="0"/>
              <a:t> Li, Jun Wei, </a:t>
            </a:r>
            <a:r>
              <a:rPr lang="en-US" altLang="zh-CN" sz="1600" dirty="0" err="1"/>
              <a:t>Hailong</a:t>
            </a:r>
            <a:r>
              <a:rPr lang="en-US" altLang="zh-CN" sz="1600" dirty="0"/>
              <a:t> Sun, Gang Yin. Intelligent Development Environment and Software Knowledge Graph. Journal of Computer Science and Technology, 2(32), 242-249.</a:t>
            </a:r>
          </a:p>
          <a:p>
            <a:pPr lvl="1" algn="just"/>
            <a:r>
              <a:rPr lang="en-US" altLang="zh-CN" sz="1600" b="1" dirty="0"/>
              <a:t>Zeqi Lin</a:t>
            </a:r>
            <a:r>
              <a:rPr lang="en-US" altLang="zh-CN" sz="1600" dirty="0"/>
              <a:t>, </a:t>
            </a:r>
            <a:r>
              <a:rPr lang="en-US" altLang="zh-CN" sz="1600" dirty="0" err="1"/>
              <a:t>Junfeng</a:t>
            </a:r>
            <a:r>
              <a:rPr lang="en-US" altLang="zh-CN" sz="1600" dirty="0"/>
              <a:t> Zhao, Bing </a:t>
            </a:r>
            <a:r>
              <a:rPr lang="en-US" altLang="zh-CN" sz="1600" dirty="0" err="1"/>
              <a:t>Xie</a:t>
            </a:r>
            <a:r>
              <a:rPr lang="en-US" altLang="zh-CN" sz="1600" dirty="0"/>
              <a:t>. A Graph Database Based Crowdsourcing Infrastructure for Modelling and Searching Code Structure. Proceedings of the 6th Asia-Pacific Symposium on </a:t>
            </a:r>
            <a:r>
              <a:rPr lang="en-US" altLang="zh-CN" sz="1600" dirty="0" err="1"/>
              <a:t>Internetware</a:t>
            </a:r>
            <a:r>
              <a:rPr lang="en-US" altLang="zh-CN" sz="1600" dirty="0"/>
              <a:t> on </a:t>
            </a:r>
            <a:r>
              <a:rPr lang="en-US" altLang="zh-CN" sz="1600" dirty="0" err="1"/>
              <a:t>Internetware</a:t>
            </a:r>
            <a:r>
              <a:rPr lang="en-US" altLang="zh-CN" sz="1600" dirty="0"/>
              <a:t>. ACM, 2014.</a:t>
            </a:r>
          </a:p>
          <a:p>
            <a:pPr lvl="1" algn="just"/>
            <a:r>
              <a:rPr lang="zh-CN" altLang="en-US" sz="1600" b="1" dirty="0"/>
              <a:t>林泽琦</a:t>
            </a:r>
            <a:r>
              <a:rPr lang="zh-CN" altLang="en-US" sz="1600" dirty="0"/>
              <a:t>，赵俊峰，谢冰</a:t>
            </a:r>
            <a:r>
              <a:rPr lang="en-US" altLang="zh-CN" sz="1600" dirty="0"/>
              <a:t>. </a:t>
            </a:r>
            <a:r>
              <a:rPr lang="zh-CN" altLang="en-US" sz="1600" dirty="0"/>
              <a:t>一种基于图数据库的代码结构解析与搜索方法</a:t>
            </a:r>
            <a:r>
              <a:rPr lang="en-US" altLang="zh-CN" sz="1600" dirty="0"/>
              <a:t>. </a:t>
            </a:r>
            <a:r>
              <a:rPr lang="zh-CN" altLang="en-US" sz="1600" dirty="0"/>
              <a:t>计算机研究与发展，</a:t>
            </a:r>
            <a:r>
              <a:rPr lang="en-US" altLang="zh-CN" sz="1600" dirty="0"/>
              <a:t>2016, 53(3): 531-540. </a:t>
            </a:r>
            <a:r>
              <a:rPr lang="zh-CN" altLang="en-US" sz="1600" dirty="0"/>
              <a:t>（第十三届全国软件与应用学术会议最佳论文）</a:t>
            </a:r>
          </a:p>
          <a:p>
            <a:pPr lvl="1" algn="just"/>
            <a:r>
              <a:rPr lang="en-US" altLang="zh-CN" sz="1600" dirty="0"/>
              <a:t>Zhu </a:t>
            </a:r>
            <a:r>
              <a:rPr lang="en-US" altLang="zh-CN" sz="1600" dirty="0" err="1"/>
              <a:t>Zixiao</a:t>
            </a:r>
            <a:r>
              <a:rPr lang="en-US" altLang="zh-CN" sz="1600" dirty="0"/>
              <a:t>, Zou </a:t>
            </a:r>
            <a:r>
              <a:rPr lang="en-US" altLang="zh-CN" sz="1600" dirty="0" err="1"/>
              <a:t>Yanzhen</a:t>
            </a:r>
            <a:r>
              <a:rPr lang="en-US" altLang="zh-CN" sz="1600" dirty="0"/>
              <a:t>, Bing </a:t>
            </a:r>
            <a:r>
              <a:rPr lang="en-US" altLang="zh-CN" sz="1600" dirty="0" err="1"/>
              <a:t>Xie</a:t>
            </a:r>
            <a:r>
              <a:rPr lang="en-US" altLang="zh-CN" sz="1600" dirty="0"/>
              <a:t>, Yong </a:t>
            </a:r>
            <a:r>
              <a:rPr lang="en-US" altLang="zh-CN" sz="1600" dirty="0" err="1"/>
              <a:t>Jin</a:t>
            </a:r>
            <a:r>
              <a:rPr lang="en-US" altLang="zh-CN" sz="1600" dirty="0"/>
              <a:t>, </a:t>
            </a:r>
            <a:r>
              <a:rPr lang="en-US" altLang="zh-CN" sz="1600" b="1" dirty="0"/>
              <a:t>Zeqi Lin</a:t>
            </a:r>
            <a:r>
              <a:rPr lang="en-US" altLang="zh-CN" sz="1600" dirty="0"/>
              <a:t>, Lu Zhang. Mining </a:t>
            </a:r>
            <a:r>
              <a:rPr lang="en-US" altLang="zh-CN" sz="1600" dirty="0" err="1"/>
              <a:t>Api</a:t>
            </a:r>
            <a:r>
              <a:rPr lang="en-US" altLang="zh-CN" sz="1600" dirty="0"/>
              <a:t> Usage Examples from Test Code. In Software Maintenance and Evolution (ICSME), 2014 IEEE International Conference on (pp. 301-310). IEEE.</a:t>
            </a:r>
          </a:p>
          <a:p>
            <a:pPr lvl="1" algn="just"/>
            <a:r>
              <a:rPr lang="zh-CN" altLang="en-US" sz="1600" dirty="0"/>
              <a:t>李文鹏，王建彬，</a:t>
            </a:r>
            <a:r>
              <a:rPr lang="zh-CN" altLang="en-US" sz="1600" b="1" dirty="0"/>
              <a:t>林泽琦</a:t>
            </a:r>
            <a:r>
              <a:rPr lang="zh-CN" altLang="en-US" sz="1600" dirty="0"/>
              <a:t>，赵俊峰，谢冰</a:t>
            </a:r>
            <a:r>
              <a:rPr lang="en-US" altLang="zh-CN" sz="1600" dirty="0"/>
              <a:t>. </a:t>
            </a:r>
            <a:r>
              <a:rPr lang="zh-CN" altLang="en-US" sz="1600" dirty="0"/>
              <a:t>面向开源软件项目的软件知识图谱构建方法</a:t>
            </a:r>
            <a:r>
              <a:rPr lang="en-US" altLang="zh-CN" sz="1600" dirty="0"/>
              <a:t>. </a:t>
            </a:r>
            <a:r>
              <a:rPr lang="zh-CN" altLang="en-US" sz="1600" dirty="0"/>
              <a:t>计算机科学与探索，</a:t>
            </a:r>
            <a:r>
              <a:rPr lang="en-US" altLang="zh-CN" sz="1600" dirty="0"/>
              <a:t>2016. </a:t>
            </a:r>
            <a:r>
              <a:rPr lang="zh-CN" altLang="en-US" sz="1600" dirty="0"/>
              <a:t>（第十五届全国软件与应用学术会议最佳论文）</a:t>
            </a:r>
            <a:endParaRPr lang="en-US" altLang="zh-CN" sz="1600" dirty="0"/>
          </a:p>
          <a:p>
            <a:r>
              <a:rPr lang="zh-CN" altLang="en-US" sz="2200" dirty="0" smtClean="0"/>
              <a:t>专利</a:t>
            </a:r>
            <a:endParaRPr lang="en-US" altLang="zh-CN" sz="2200" dirty="0" smtClean="0"/>
          </a:p>
          <a:p>
            <a:pPr lvl="1" algn="just"/>
            <a:r>
              <a:rPr lang="zh-CN" altLang="en-US" sz="1800"/>
              <a:t>朱子骁，</a:t>
            </a:r>
            <a:r>
              <a:rPr lang="zh-CN" altLang="en-US" sz="1800" b="1"/>
              <a:t>林泽琦</a:t>
            </a:r>
            <a:r>
              <a:rPr lang="zh-CN" altLang="en-US" sz="1800"/>
              <a:t>，谢冰</a:t>
            </a:r>
            <a:r>
              <a:rPr lang="en-US" altLang="zh-CN" sz="1800"/>
              <a:t>. </a:t>
            </a:r>
            <a:r>
              <a:rPr lang="zh-CN" altLang="en-US" sz="1800"/>
              <a:t>一种从单元测试代码中提取</a:t>
            </a:r>
            <a:r>
              <a:rPr lang="en-US" altLang="zh-CN" sz="1800"/>
              <a:t>API</a:t>
            </a:r>
            <a:r>
              <a:rPr lang="zh-CN" altLang="en-US" sz="1800"/>
              <a:t>使用示例的方法与工具</a:t>
            </a:r>
            <a:r>
              <a:rPr lang="en-US" altLang="zh-CN" sz="1800"/>
              <a:t>. </a:t>
            </a:r>
            <a:r>
              <a:rPr lang="zh-CN" altLang="en-US" sz="1800"/>
              <a:t>专利申请号：</a:t>
            </a:r>
            <a:r>
              <a:rPr lang="en-US" altLang="zh-CN" sz="1800"/>
              <a:t>2016109356947</a:t>
            </a:r>
            <a:endParaRPr lang="en-US" altLang="zh-CN" sz="1800"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4</a:t>
            </a:fld>
            <a:endParaRPr lang="zh-CN" altLang="en-US" dirty="0"/>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学习与研究主题</a:t>
            </a:r>
            <a:endParaRPr lang="zh-CN" altLang="en-US" dirty="0"/>
          </a:p>
        </p:txBody>
      </p:sp>
      <p:sp>
        <p:nvSpPr>
          <p:cNvPr id="3" name="内容占位符 2"/>
          <p:cNvSpPr>
            <a:spLocks noGrp="1"/>
          </p:cNvSpPr>
          <p:nvPr>
            <p:ph sz="quarter" idx="1"/>
          </p:nvPr>
        </p:nvSpPr>
        <p:spPr/>
        <p:txBody>
          <a:bodyPr/>
          <a:lstStyle/>
          <a:p>
            <a:r>
              <a:rPr lang="zh-CN" altLang="en-US" dirty="0" smtClean="0"/>
              <a:t>背景</a:t>
            </a:r>
            <a:endParaRPr lang="en-US" altLang="zh-CN" dirty="0" smtClean="0"/>
          </a:p>
          <a:p>
            <a:pPr lvl="1"/>
            <a:r>
              <a:rPr lang="zh-CN" altLang="en-US" b="1" dirty="0">
                <a:solidFill>
                  <a:srgbClr val="FF0000"/>
                </a:solidFill>
              </a:rPr>
              <a:t>软件复用</a:t>
            </a:r>
            <a:r>
              <a:rPr lang="zh-CN" altLang="en-US" dirty="0"/>
              <a:t>可以提高软件生产效率和软件质量，是解决软件危机的一种有效</a:t>
            </a:r>
            <a:r>
              <a:rPr lang="zh-CN" altLang="en-US" dirty="0" smtClean="0"/>
              <a:t>途径</a:t>
            </a:r>
            <a:endParaRPr lang="en-US" altLang="zh-CN" dirty="0" smtClean="0"/>
          </a:p>
          <a:p>
            <a:pPr lvl="1"/>
            <a:r>
              <a:rPr lang="zh-CN" altLang="en-US" dirty="0" smtClean="0"/>
              <a:t>在互联网环境</a:t>
            </a:r>
            <a:r>
              <a:rPr lang="zh-CN" altLang="en-US" dirty="0"/>
              <a:t>下，软件的开发者和用户通过在线文档、技术博客、邮件、缺陷报告、论坛、问答社区等多样化的方式分享与交流</a:t>
            </a:r>
            <a:r>
              <a:rPr lang="zh-CN" altLang="en-US" b="1" dirty="0" smtClean="0">
                <a:solidFill>
                  <a:srgbClr val="FF0000"/>
                </a:solidFill>
              </a:rPr>
              <a:t>软件项目的相关知识</a:t>
            </a:r>
            <a:endParaRPr lang="en-US" altLang="zh-CN" b="1" dirty="0" smtClean="0">
              <a:solidFill>
                <a:srgbClr val="FF0000"/>
              </a:solidFill>
            </a:endParaRPr>
          </a:p>
          <a:p>
            <a:pPr lvl="1"/>
            <a:r>
              <a:rPr lang="zh-CN" altLang="en-US" dirty="0" smtClean="0"/>
              <a:t>对这些知识的</a:t>
            </a:r>
            <a:r>
              <a:rPr lang="zh-CN" altLang="en-US" b="1" dirty="0" smtClean="0">
                <a:solidFill>
                  <a:srgbClr val="FF0000"/>
                </a:solidFill>
              </a:rPr>
              <a:t>获取</a:t>
            </a:r>
            <a:r>
              <a:rPr lang="zh-CN" altLang="en-US" b="1" dirty="0">
                <a:solidFill>
                  <a:srgbClr val="FF0000"/>
                </a:solidFill>
              </a:rPr>
              <a:t>、整理与</a:t>
            </a:r>
            <a:r>
              <a:rPr lang="zh-CN" altLang="en-US" b="1" dirty="0" smtClean="0">
                <a:solidFill>
                  <a:srgbClr val="FF0000"/>
                </a:solidFill>
              </a:rPr>
              <a:t>利用</a:t>
            </a:r>
            <a:r>
              <a:rPr lang="zh-CN" altLang="en-US" dirty="0" smtClean="0"/>
              <a:t>，能够提高软件项目的复用效率与质量</a:t>
            </a:r>
            <a:endParaRPr lang="en-US" altLang="zh-CN" dirty="0" smtClean="0"/>
          </a:p>
          <a:p>
            <a:r>
              <a:rPr lang="zh-CN" altLang="en-US" dirty="0" smtClean="0"/>
              <a:t>学习与研究主题</a:t>
            </a:r>
            <a:endParaRPr lang="en-US" altLang="zh-CN" dirty="0"/>
          </a:p>
          <a:p>
            <a:pPr lvl="1"/>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5</a:t>
            </a:fld>
            <a:endParaRPr lang="zh-CN" altLang="en-US" dirty="0"/>
          </a:p>
        </p:txBody>
      </p:sp>
      <p:grpSp>
        <p:nvGrpSpPr>
          <p:cNvPr id="18" name="组合 17"/>
          <p:cNvGrpSpPr/>
          <p:nvPr/>
        </p:nvGrpSpPr>
        <p:grpSpPr>
          <a:xfrm>
            <a:off x="954021" y="4077072"/>
            <a:ext cx="7235958" cy="2076822"/>
            <a:chOff x="954021" y="4077072"/>
            <a:chExt cx="7235958" cy="2076822"/>
          </a:xfrm>
        </p:grpSpPr>
        <p:grpSp>
          <p:nvGrpSpPr>
            <p:cNvPr id="7" name="组合 6"/>
            <p:cNvGrpSpPr/>
            <p:nvPr/>
          </p:nvGrpSpPr>
          <p:grpSpPr>
            <a:xfrm>
              <a:off x="954021" y="4344402"/>
              <a:ext cx="1584755" cy="1809492"/>
              <a:chOff x="1043608" y="4293096"/>
              <a:chExt cx="1584755" cy="1809492"/>
            </a:xfrm>
          </p:grpSpPr>
          <p:pic>
            <p:nvPicPr>
              <p:cNvPr id="5" name="图片 4"/>
              <p:cNvPicPr>
                <a:picLocks noChangeAspect="1"/>
              </p:cNvPicPr>
              <p:nvPr/>
            </p:nvPicPr>
            <p:blipFill>
              <a:blip r:embed="rId2"/>
              <a:stretch>
                <a:fillRect/>
              </a:stretch>
            </p:blipFill>
            <p:spPr>
              <a:xfrm>
                <a:off x="1043608" y="4293096"/>
                <a:ext cx="1584755" cy="1440160"/>
              </a:xfrm>
              <a:prstGeom prst="rect">
                <a:avLst/>
              </a:prstGeom>
            </p:spPr>
          </p:pic>
          <p:sp>
            <p:nvSpPr>
              <p:cNvPr id="6" name="文本框 5"/>
              <p:cNvSpPr txBox="1"/>
              <p:nvPr/>
            </p:nvSpPr>
            <p:spPr>
              <a:xfrm>
                <a:off x="1050891" y="5733256"/>
                <a:ext cx="1569660" cy="369332"/>
              </a:xfrm>
              <a:prstGeom prst="rect">
                <a:avLst/>
              </a:prstGeom>
              <a:noFill/>
            </p:spPr>
            <p:txBody>
              <a:bodyPr wrap="none" rtlCol="0">
                <a:spAutoFit/>
              </a:bodyPr>
              <a:lstStyle/>
              <a:p>
                <a:r>
                  <a:rPr lang="zh-CN" altLang="en-US" b="1" dirty="0" smtClean="0">
                    <a:latin typeface="黑体" panose="02010609060101010101" pitchFamily="49" charset="-122"/>
                    <a:ea typeface="黑体" panose="02010609060101010101" pitchFamily="49" charset="-122"/>
                  </a:rPr>
                  <a:t>特征定位技术</a:t>
                </a:r>
                <a:endParaRPr lang="zh-CN" altLang="en-US" b="1" dirty="0">
                  <a:latin typeface="黑体" panose="02010609060101010101" pitchFamily="49" charset="-122"/>
                  <a:ea typeface="黑体" panose="02010609060101010101" pitchFamily="49" charset="-122"/>
                </a:endParaRPr>
              </a:p>
            </p:txBody>
          </p:sp>
        </p:grpSp>
        <p:grpSp>
          <p:nvGrpSpPr>
            <p:cNvPr id="13" name="组合 12"/>
            <p:cNvGrpSpPr/>
            <p:nvPr/>
          </p:nvGrpSpPr>
          <p:grpSpPr>
            <a:xfrm>
              <a:off x="3419872" y="4077072"/>
              <a:ext cx="2232248" cy="2076822"/>
              <a:chOff x="3563888" y="4021359"/>
              <a:chExt cx="2232248" cy="2076822"/>
            </a:xfrm>
          </p:grpSpPr>
          <p:pic>
            <p:nvPicPr>
              <p:cNvPr id="1034" name="Picture 10" descr="相关图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888" y="4021359"/>
                <a:ext cx="2232248" cy="1618380"/>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3890373" y="5728849"/>
                <a:ext cx="1579278" cy="369332"/>
              </a:xfrm>
              <a:prstGeom prst="rect">
                <a:avLst/>
              </a:prstGeom>
              <a:noFill/>
            </p:spPr>
            <p:txBody>
              <a:bodyPr wrap="none" rtlCol="0">
                <a:spAutoFit/>
              </a:bodyPr>
              <a:lstStyle/>
              <a:p>
                <a:r>
                  <a:rPr lang="zh-CN" altLang="en-US" b="1" dirty="0" smtClean="0">
                    <a:latin typeface="黑体" panose="02010609060101010101" pitchFamily="49" charset="-122"/>
                    <a:ea typeface="黑体" panose="02010609060101010101" pitchFamily="49" charset="-122"/>
                  </a:rPr>
                  <a:t>智能问答技术</a:t>
                </a:r>
                <a:endParaRPr lang="zh-CN" altLang="en-US" b="1" dirty="0">
                  <a:latin typeface="黑体" panose="02010609060101010101" pitchFamily="49" charset="-122"/>
                  <a:ea typeface="黑体" panose="02010609060101010101" pitchFamily="49" charset="-122"/>
                </a:endParaRPr>
              </a:p>
            </p:txBody>
          </p:sp>
        </p:grpSp>
        <p:grpSp>
          <p:nvGrpSpPr>
            <p:cNvPr id="16" name="组合 15"/>
            <p:cNvGrpSpPr/>
            <p:nvPr/>
          </p:nvGrpSpPr>
          <p:grpSpPr>
            <a:xfrm>
              <a:off x="6145830" y="4344402"/>
              <a:ext cx="2044149" cy="1809492"/>
              <a:chOff x="6635715" y="4293096"/>
              <a:chExt cx="2044149" cy="1809492"/>
            </a:xfrm>
          </p:grpSpPr>
          <p:pic>
            <p:nvPicPr>
              <p:cNvPr id="14" name="图片 13"/>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52419" y="4293096"/>
                <a:ext cx="2016565" cy="1355920"/>
              </a:xfrm>
              <a:prstGeom prst="rect">
                <a:avLst/>
              </a:prstGeom>
            </p:spPr>
          </p:pic>
          <p:sp>
            <p:nvSpPr>
              <p:cNvPr id="20" name="文本框 19"/>
              <p:cNvSpPr txBox="1"/>
              <p:nvPr/>
            </p:nvSpPr>
            <p:spPr>
              <a:xfrm>
                <a:off x="6635715" y="5733256"/>
                <a:ext cx="2044149" cy="369332"/>
              </a:xfrm>
              <a:prstGeom prst="rect">
                <a:avLst/>
              </a:prstGeom>
              <a:noFill/>
            </p:spPr>
            <p:txBody>
              <a:bodyPr wrap="none" rtlCol="0">
                <a:spAutoFit/>
              </a:bodyPr>
              <a:lstStyle/>
              <a:p>
                <a:r>
                  <a:rPr lang="zh-CN" altLang="en-US" b="1" dirty="0" smtClean="0">
                    <a:latin typeface="黑体" panose="02010609060101010101" pitchFamily="49" charset="-122"/>
                    <a:ea typeface="黑体" panose="02010609060101010101" pitchFamily="49" charset="-122"/>
                  </a:rPr>
                  <a:t>知识表示学习技术</a:t>
                </a:r>
                <a:endParaRPr lang="zh-CN" altLang="en-US" b="1" dirty="0">
                  <a:latin typeface="黑体" panose="02010609060101010101" pitchFamily="49" charset="-122"/>
                  <a:ea typeface="黑体" panose="02010609060101010101" pitchFamily="49" charset="-122"/>
                </a:endParaRPr>
              </a:p>
            </p:txBody>
          </p:sp>
        </p:grpSp>
      </p:grpSp>
    </p:spTree>
    <p:extLst>
      <p:ext uri="{BB962C8B-B14F-4D97-AF65-F5344CB8AC3E}">
        <p14:creationId xmlns:p14="http://schemas.microsoft.com/office/powerpoint/2010/main" val="1414169205"/>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大纲</a:t>
            </a:r>
            <a:endParaRPr lang="zh-CN" altLang="en-US" dirty="0"/>
          </a:p>
        </p:txBody>
      </p:sp>
      <p:sp>
        <p:nvSpPr>
          <p:cNvPr id="3" name="内容占位符 2"/>
          <p:cNvSpPr>
            <a:spLocks noGrp="1"/>
          </p:cNvSpPr>
          <p:nvPr>
            <p:ph sz="quarter" idx="1"/>
          </p:nvPr>
        </p:nvSpPr>
        <p:spPr/>
        <p:txBody>
          <a:bodyPr/>
          <a:lstStyle/>
          <a:p>
            <a:r>
              <a:rPr lang="zh-CN" altLang="en-US" dirty="0" smtClean="0"/>
              <a:t>学习研究简介</a:t>
            </a:r>
          </a:p>
          <a:p>
            <a:r>
              <a:rPr lang="zh-CN" altLang="en-US" dirty="0" smtClean="0"/>
              <a:t>学习与研究主题</a:t>
            </a:r>
            <a:endParaRPr lang="en-US" altLang="zh-CN" dirty="0" smtClean="0"/>
          </a:p>
          <a:p>
            <a:pPr lvl="1"/>
            <a:r>
              <a:rPr lang="zh-CN" altLang="en-US" dirty="0" smtClean="0">
                <a:solidFill>
                  <a:srgbClr val="FF0000"/>
                </a:solidFill>
              </a:rPr>
              <a:t>特征定位技术</a:t>
            </a:r>
          </a:p>
          <a:p>
            <a:pPr lvl="1"/>
            <a:r>
              <a:rPr lang="zh-CN" altLang="en-US" dirty="0" smtClean="0"/>
              <a:t>智能问答</a:t>
            </a:r>
            <a:r>
              <a:rPr lang="zh-CN" altLang="en-US" dirty="0"/>
              <a:t>技术</a:t>
            </a:r>
            <a:endParaRPr lang="zh-CN" altLang="en-US" dirty="0" smtClean="0"/>
          </a:p>
          <a:p>
            <a:pPr lvl="1"/>
            <a:r>
              <a:rPr lang="zh-CN" altLang="en-US" dirty="0" smtClean="0"/>
              <a:t>知识表示学习技术</a:t>
            </a:r>
          </a:p>
          <a:p>
            <a:r>
              <a:rPr lang="zh-CN" altLang="en-US" dirty="0" smtClean="0"/>
              <a:t>研究工作设想</a:t>
            </a:r>
          </a:p>
          <a:p>
            <a:r>
              <a:rPr lang="zh-CN" altLang="en-US" dirty="0" smtClean="0"/>
              <a:t>问题回答</a:t>
            </a:r>
          </a:p>
          <a:p>
            <a:endParaRPr lang="zh-CN" altLang="en-US"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6</a:t>
            </a:fld>
            <a:endParaRPr lang="zh-CN" altLang="en-US" dirty="0"/>
          </a:p>
        </p:txBody>
      </p:sp>
      <p:pic>
        <p:nvPicPr>
          <p:cNvPr id="5" name="图片 4"/>
          <p:cNvPicPr>
            <a:picLocks noChangeAspect="1"/>
          </p:cNvPicPr>
          <p:nvPr/>
        </p:nvPicPr>
        <p:blipFill>
          <a:blip r:embed="rId3"/>
          <a:stretch>
            <a:fillRect/>
          </a:stretch>
        </p:blipFill>
        <p:spPr>
          <a:xfrm>
            <a:off x="5868144" y="3933056"/>
            <a:ext cx="2448272" cy="2224889"/>
          </a:xfrm>
          <a:prstGeom prst="rect">
            <a:avLst/>
          </a:prstGeom>
        </p:spPr>
      </p:pic>
    </p:spTree>
    <p:extLst>
      <p:ext uri="{BB962C8B-B14F-4D97-AF65-F5344CB8AC3E}">
        <p14:creationId xmlns:p14="http://schemas.microsoft.com/office/powerpoint/2010/main" val="2263958154"/>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特征定位技术</a:t>
            </a:r>
            <a:endParaRPr lang="zh-CN" altLang="en-US" dirty="0"/>
          </a:p>
        </p:txBody>
      </p:sp>
      <p:sp>
        <p:nvSpPr>
          <p:cNvPr id="3" name="内容占位符 2"/>
          <p:cNvSpPr>
            <a:spLocks noGrp="1"/>
          </p:cNvSpPr>
          <p:nvPr>
            <p:ph sz="quarter" idx="1"/>
          </p:nvPr>
        </p:nvSpPr>
        <p:spPr/>
        <p:txBody>
          <a:bodyPr/>
          <a:lstStyle/>
          <a:p>
            <a:r>
              <a:rPr lang="zh-CN" altLang="en-US" dirty="0" smtClean="0"/>
              <a:t>背景</a:t>
            </a:r>
            <a:endParaRPr lang="en-US" altLang="zh-CN" dirty="0" smtClean="0"/>
          </a:p>
          <a:p>
            <a:pPr lvl="1"/>
            <a:r>
              <a:rPr lang="zh-CN" altLang="en-US" dirty="0"/>
              <a:t>在软件维护或复用的过程中，程序员通常只需要理解与其任务相关的那部分代码，而非整个</a:t>
            </a:r>
            <a:r>
              <a:rPr lang="zh-CN" altLang="en-US" dirty="0" smtClean="0"/>
              <a:t>软件</a:t>
            </a:r>
            <a:endParaRPr lang="en-US" altLang="zh-CN" dirty="0" smtClean="0"/>
          </a:p>
          <a:p>
            <a:endParaRPr lang="en-US" altLang="zh-CN" dirty="0" smtClean="0"/>
          </a:p>
          <a:p>
            <a:r>
              <a:rPr lang="zh-CN" altLang="en-US" dirty="0" smtClean="0"/>
              <a:t>特征</a:t>
            </a:r>
            <a:endParaRPr lang="en-US" altLang="zh-CN" dirty="0" smtClean="0"/>
          </a:p>
          <a:p>
            <a:pPr lvl="1"/>
            <a:r>
              <a:rPr lang="zh-CN" altLang="en-US" dirty="0"/>
              <a:t>用户手册或需求规约文档中明确定义的、并已被实现的</a:t>
            </a:r>
            <a:r>
              <a:rPr lang="zh-CN" altLang="en-US" dirty="0">
                <a:solidFill>
                  <a:srgbClr val="FF0000"/>
                </a:solidFill>
              </a:rPr>
              <a:t>软件功能</a:t>
            </a:r>
            <a:r>
              <a:rPr lang="zh-CN" altLang="en-US" dirty="0"/>
              <a:t>，该功能易于开发人员与用户理解、并具有可观察结果</a:t>
            </a:r>
          </a:p>
          <a:p>
            <a:r>
              <a:rPr lang="zh-CN" altLang="en-US" dirty="0" smtClean="0"/>
              <a:t>特征定位</a:t>
            </a:r>
            <a:endParaRPr lang="en-US" altLang="zh-CN" dirty="0" smtClean="0"/>
          </a:p>
          <a:p>
            <a:pPr lvl="1"/>
            <a:r>
              <a:rPr lang="zh-CN" altLang="en-US" dirty="0"/>
              <a:t>从源代码中找到</a:t>
            </a:r>
            <a:r>
              <a:rPr lang="zh-CN" altLang="en-US" dirty="0">
                <a:solidFill>
                  <a:srgbClr val="FF0000"/>
                </a:solidFill>
              </a:rPr>
              <a:t>实现给定</a:t>
            </a:r>
            <a:r>
              <a:rPr lang="zh-CN" altLang="en-US" dirty="0" smtClean="0">
                <a:solidFill>
                  <a:srgbClr val="FF0000"/>
                </a:solidFill>
              </a:rPr>
              <a:t>特征</a:t>
            </a:r>
            <a:r>
              <a:rPr lang="zh-CN" altLang="en-US" dirty="0">
                <a:solidFill>
                  <a:srgbClr val="FF0000"/>
                </a:solidFill>
              </a:rPr>
              <a:t>的</a:t>
            </a:r>
            <a:r>
              <a:rPr lang="zh-CN" altLang="en-US" dirty="0" smtClean="0">
                <a:solidFill>
                  <a:srgbClr val="FF0000"/>
                </a:solidFill>
              </a:rPr>
              <a:t>代码</a:t>
            </a:r>
            <a:r>
              <a:rPr lang="zh-CN" altLang="en-US" dirty="0"/>
              <a:t>的</a:t>
            </a:r>
            <a:r>
              <a:rPr lang="zh-CN" altLang="en-US" dirty="0" smtClean="0"/>
              <a:t>过程</a:t>
            </a:r>
            <a:endParaRPr lang="en-US" altLang="zh-CN" dirty="0" smtClean="0"/>
          </a:p>
          <a:p>
            <a:endParaRPr lang="en-US" altLang="zh-CN" dirty="0"/>
          </a:p>
          <a:p>
            <a:r>
              <a:rPr lang="zh-CN" altLang="en-US" dirty="0" smtClean="0"/>
              <a:t>核心技术</a:t>
            </a:r>
            <a:endParaRPr lang="en-US" altLang="zh-CN" dirty="0" smtClean="0"/>
          </a:p>
          <a:p>
            <a:pPr lvl="1"/>
            <a:r>
              <a:rPr lang="zh-CN" altLang="en-US" dirty="0" smtClean="0"/>
              <a:t>静态分析技术、动态分析技术、文本分析技术</a:t>
            </a:r>
            <a:endParaRPr lang="en-US" altLang="zh-CN" dirty="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7</a:t>
            </a:fld>
            <a:endParaRPr lang="zh-CN" altLang="en-US" dirty="0"/>
          </a:p>
        </p:txBody>
      </p:sp>
    </p:spTree>
    <p:extLst>
      <p:ext uri="{BB962C8B-B14F-4D97-AF65-F5344CB8AC3E}">
        <p14:creationId xmlns:p14="http://schemas.microsoft.com/office/powerpoint/2010/main" val="1575065016"/>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特征定位技术</a:t>
            </a:r>
            <a:endParaRPr lang="zh-CN" altLang="en-US" dirty="0"/>
          </a:p>
        </p:txBody>
      </p:sp>
      <p:sp>
        <p:nvSpPr>
          <p:cNvPr id="3" name="内容占位符 2"/>
          <p:cNvSpPr>
            <a:spLocks noGrp="1"/>
          </p:cNvSpPr>
          <p:nvPr>
            <p:ph sz="quarter" idx="1"/>
          </p:nvPr>
        </p:nvSpPr>
        <p:spPr>
          <a:xfrm>
            <a:off x="251520" y="1714796"/>
            <a:ext cx="8640960" cy="4666531"/>
          </a:xfrm>
        </p:spPr>
        <p:txBody>
          <a:bodyPr/>
          <a:lstStyle/>
          <a:p>
            <a:r>
              <a:rPr lang="zh-CN" altLang="en-US" dirty="0" smtClean="0"/>
              <a:t>静态特征定位技术</a:t>
            </a:r>
            <a:endParaRPr lang="en-US" altLang="zh-CN" dirty="0" smtClean="0"/>
          </a:p>
          <a:p>
            <a:pPr lvl="1"/>
            <a:r>
              <a:rPr lang="zh-CN" altLang="en-US" dirty="0" smtClean="0"/>
              <a:t>分析源代码，构造某种</a:t>
            </a:r>
            <a:r>
              <a:rPr lang="zh-CN" altLang="en-US" dirty="0" smtClean="0">
                <a:solidFill>
                  <a:srgbClr val="FF0000"/>
                </a:solidFill>
              </a:rPr>
              <a:t>依赖图</a:t>
            </a:r>
            <a:r>
              <a:rPr lang="zh-CN" altLang="en-US" dirty="0" smtClean="0"/>
              <a:t>，并提供相应的浏览工具支持</a:t>
            </a:r>
            <a:endParaRPr lang="en-US" altLang="zh-CN" dirty="0" smtClean="0"/>
          </a:p>
          <a:p>
            <a:pPr lvl="1"/>
            <a:r>
              <a:rPr lang="zh-CN" altLang="en-US" dirty="0" smtClean="0"/>
              <a:t>用户选定初始节点，并通过</a:t>
            </a:r>
            <a:r>
              <a:rPr lang="zh-CN" altLang="en-US" dirty="0" smtClean="0">
                <a:solidFill>
                  <a:srgbClr val="FF0000"/>
                </a:solidFill>
              </a:rPr>
              <a:t>浏览访问相关节点</a:t>
            </a:r>
            <a:r>
              <a:rPr lang="zh-CN" altLang="en-US" dirty="0" smtClean="0"/>
              <a:t>的方式进行特征定位</a:t>
            </a:r>
            <a:endParaRPr lang="en-US" altLang="zh-CN" dirty="0" smtClean="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8</a:t>
            </a:fld>
            <a:endParaRPr lang="zh-CN" altLang="en-US" dirty="0"/>
          </a:p>
        </p:txBody>
      </p:sp>
      <p:graphicFrame>
        <p:nvGraphicFramePr>
          <p:cNvPr id="11" name="内容占位符 4"/>
          <p:cNvGraphicFramePr>
            <a:graphicFrameLocks/>
          </p:cNvGraphicFramePr>
          <p:nvPr>
            <p:extLst>
              <p:ext uri="{D42A27DB-BD31-4B8C-83A1-F6EECF244321}">
                <p14:modId xmlns:p14="http://schemas.microsoft.com/office/powerpoint/2010/main" val="3181389085"/>
              </p:ext>
            </p:extLst>
          </p:nvPr>
        </p:nvGraphicFramePr>
        <p:xfrm>
          <a:off x="251520" y="1282748"/>
          <a:ext cx="6552728" cy="28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 name="图片 11"/>
          <p:cNvPicPr>
            <a:picLocks noChangeAspect="1"/>
          </p:cNvPicPr>
          <p:nvPr/>
        </p:nvPicPr>
        <p:blipFill>
          <a:blip r:embed="rId7"/>
          <a:stretch>
            <a:fillRect/>
          </a:stretch>
        </p:blipFill>
        <p:spPr>
          <a:xfrm>
            <a:off x="251520" y="3501008"/>
            <a:ext cx="4896949" cy="2160240"/>
          </a:xfrm>
          <a:prstGeom prst="rect">
            <a:avLst/>
          </a:prstGeom>
        </p:spPr>
      </p:pic>
      <p:sp>
        <p:nvSpPr>
          <p:cNvPr id="13" name="文本框 12"/>
          <p:cNvSpPr txBox="1"/>
          <p:nvPr/>
        </p:nvSpPr>
        <p:spPr>
          <a:xfrm>
            <a:off x="1224274" y="5661247"/>
            <a:ext cx="2943434" cy="646331"/>
          </a:xfrm>
          <a:prstGeom prst="rect">
            <a:avLst/>
          </a:prstGeom>
          <a:noFill/>
        </p:spPr>
        <p:txBody>
          <a:bodyPr wrap="none" rtlCol="0">
            <a:spAutoFit/>
          </a:bodyPr>
          <a:lstStyle/>
          <a:p>
            <a:r>
              <a:rPr lang="zh-CN" altLang="en-US" b="1" dirty="0">
                <a:latin typeface="黑体" panose="02010609060101010101" pitchFamily="49" charset="-122"/>
                <a:ea typeface="黑体" panose="02010609060101010101" pitchFamily="49" charset="-122"/>
              </a:rPr>
              <a:t>抽象</a:t>
            </a:r>
            <a:r>
              <a:rPr lang="zh-CN" altLang="en-US" b="1" dirty="0" smtClean="0">
                <a:latin typeface="黑体" panose="02010609060101010101" pitchFamily="49" charset="-122"/>
                <a:ea typeface="黑体" panose="02010609060101010101" pitchFamily="49" charset="-122"/>
              </a:rPr>
              <a:t>系统依赖图（</a:t>
            </a:r>
            <a:r>
              <a:rPr lang="en-US" altLang="zh-CN" b="1" dirty="0" smtClean="0">
                <a:latin typeface="Arial" panose="020B0604020202020204" pitchFamily="34" charset="0"/>
                <a:ea typeface="黑体" panose="02010609060101010101" pitchFamily="49" charset="-122"/>
                <a:cs typeface="Arial" panose="020B0604020202020204" pitchFamily="34" charset="0"/>
              </a:rPr>
              <a:t>ASDG</a:t>
            </a:r>
            <a:r>
              <a:rPr lang="zh-CN" altLang="en-US" b="1" dirty="0" smtClean="0">
                <a:latin typeface="黑体" panose="02010609060101010101" pitchFamily="49" charset="-122"/>
                <a:ea typeface="黑体" panose="02010609060101010101" pitchFamily="49" charset="-122"/>
              </a:rPr>
              <a:t>）</a:t>
            </a:r>
            <a:endParaRPr lang="en-US" altLang="zh-CN" b="1" dirty="0" smtClean="0">
              <a:latin typeface="黑体" panose="02010609060101010101" pitchFamily="49" charset="-122"/>
              <a:ea typeface="黑体" panose="02010609060101010101" pitchFamily="49" charset="-122"/>
            </a:endParaRPr>
          </a:p>
          <a:p>
            <a:pPr algn="ctr"/>
            <a:r>
              <a:rPr lang="en-US" altLang="zh-CN" dirty="0" smtClean="0">
                <a:latin typeface="Arial" panose="020B0604020202020204" pitchFamily="34" charset="0"/>
                <a:ea typeface="黑体" panose="02010609060101010101" pitchFamily="49" charset="-122"/>
                <a:cs typeface="Arial" panose="020B0604020202020204" pitchFamily="34" charset="0"/>
              </a:rPr>
              <a:t>[Chen 00]</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pic>
        <p:nvPicPr>
          <p:cNvPr id="14" name="图片 13"/>
          <p:cNvPicPr>
            <a:picLocks noChangeAspect="1"/>
          </p:cNvPicPr>
          <p:nvPr/>
        </p:nvPicPr>
        <p:blipFill>
          <a:blip r:embed="rId8"/>
          <a:stretch>
            <a:fillRect/>
          </a:stretch>
        </p:blipFill>
        <p:spPr>
          <a:xfrm>
            <a:off x="5511105" y="3908648"/>
            <a:ext cx="3381375" cy="1752600"/>
          </a:xfrm>
          <a:prstGeom prst="rect">
            <a:avLst/>
          </a:prstGeom>
        </p:spPr>
      </p:pic>
      <p:sp>
        <p:nvSpPr>
          <p:cNvPr id="15" name="文本框 14"/>
          <p:cNvSpPr txBox="1"/>
          <p:nvPr/>
        </p:nvSpPr>
        <p:spPr>
          <a:xfrm>
            <a:off x="5688396" y="5662470"/>
            <a:ext cx="3026791" cy="646331"/>
          </a:xfrm>
          <a:prstGeom prst="rect">
            <a:avLst/>
          </a:prstGeom>
          <a:noFill/>
        </p:spPr>
        <p:txBody>
          <a:bodyPr wrap="none" rtlCol="0">
            <a:spAutoFit/>
          </a:bodyPr>
          <a:lstStyle/>
          <a:p>
            <a:r>
              <a:rPr lang="zh-CN" altLang="en-US" b="1" dirty="0" smtClean="0">
                <a:latin typeface="黑体" panose="02010609060101010101" pitchFamily="49" charset="-122"/>
                <a:ea typeface="黑体" panose="02010609060101010101" pitchFamily="49" charset="-122"/>
              </a:rPr>
              <a:t>关注图（</a:t>
            </a:r>
            <a:r>
              <a:rPr lang="en-US" altLang="zh-CN" b="1" dirty="0" smtClean="0">
                <a:latin typeface="Arial" panose="020B0604020202020204" pitchFamily="34" charset="0"/>
                <a:ea typeface="黑体" panose="02010609060101010101" pitchFamily="49" charset="-122"/>
                <a:cs typeface="Arial" panose="020B0604020202020204" pitchFamily="34" charset="0"/>
              </a:rPr>
              <a:t>Concern Graph</a:t>
            </a:r>
            <a:r>
              <a:rPr lang="zh-CN" altLang="en-US" b="1" dirty="0" smtClean="0">
                <a:latin typeface="黑体" panose="02010609060101010101" pitchFamily="49" charset="-122"/>
                <a:ea typeface="黑体" panose="02010609060101010101" pitchFamily="49" charset="-122"/>
              </a:rPr>
              <a:t>）</a:t>
            </a:r>
            <a:endParaRPr lang="en-US" altLang="zh-CN" b="1" dirty="0" smtClean="0">
              <a:latin typeface="黑体" panose="02010609060101010101" pitchFamily="49" charset="-122"/>
              <a:ea typeface="黑体" panose="02010609060101010101" pitchFamily="49" charset="-122"/>
            </a:endParaRPr>
          </a:p>
          <a:p>
            <a:pPr algn="ctr"/>
            <a:r>
              <a:rPr lang="en-US" altLang="zh-CN" dirty="0" smtClean="0">
                <a:latin typeface="Arial" panose="020B0604020202020204" pitchFamily="34" charset="0"/>
                <a:ea typeface="黑体" panose="02010609060101010101" pitchFamily="49" charset="-122"/>
                <a:cs typeface="Arial" panose="020B0604020202020204" pitchFamily="34" charset="0"/>
              </a:rPr>
              <a:t>[</a:t>
            </a:r>
            <a:r>
              <a:rPr lang="en-US" altLang="zh-CN" dirty="0" err="1" smtClean="0">
                <a:latin typeface="Arial" panose="020B0604020202020204" pitchFamily="34" charset="0"/>
                <a:ea typeface="黑体" panose="02010609060101010101" pitchFamily="49" charset="-122"/>
                <a:cs typeface="Arial" panose="020B0604020202020204" pitchFamily="34" charset="0"/>
              </a:rPr>
              <a:t>Robillard</a:t>
            </a:r>
            <a:r>
              <a:rPr lang="en-US" altLang="zh-CN" dirty="0" smtClean="0">
                <a:latin typeface="Arial" panose="020B0604020202020204" pitchFamily="34" charset="0"/>
                <a:ea typeface="黑体" panose="02010609060101010101" pitchFamily="49" charset="-122"/>
                <a:cs typeface="Arial" panose="020B0604020202020204" pitchFamily="34" charset="0"/>
              </a:rPr>
              <a:t> 02]</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334565679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特征定位技术</a:t>
            </a:r>
            <a:endParaRPr lang="zh-CN" altLang="en-US" dirty="0"/>
          </a:p>
        </p:txBody>
      </p:sp>
      <p:sp>
        <p:nvSpPr>
          <p:cNvPr id="3" name="内容占位符 2"/>
          <p:cNvSpPr>
            <a:spLocks noGrp="1"/>
          </p:cNvSpPr>
          <p:nvPr>
            <p:ph sz="quarter" idx="1"/>
          </p:nvPr>
        </p:nvSpPr>
        <p:spPr>
          <a:xfrm>
            <a:off x="251520" y="1714796"/>
            <a:ext cx="8640960" cy="4666531"/>
          </a:xfrm>
        </p:spPr>
        <p:txBody>
          <a:bodyPr/>
          <a:lstStyle/>
          <a:p>
            <a:r>
              <a:rPr lang="zh-CN" altLang="en-US" dirty="0"/>
              <a:t>动态</a:t>
            </a:r>
            <a:r>
              <a:rPr lang="zh-CN" altLang="en-US" dirty="0" smtClean="0"/>
              <a:t>特征定位技术</a:t>
            </a:r>
            <a:endParaRPr lang="en-US" altLang="zh-CN" dirty="0" smtClean="0"/>
          </a:p>
          <a:p>
            <a:pPr marL="777240" lvl="1" indent="-457200">
              <a:buFont typeface="+mj-lt"/>
              <a:buAutoNum type="arabicPeriod"/>
            </a:pPr>
            <a:r>
              <a:rPr lang="zh-CN" altLang="en-US" dirty="0" smtClean="0"/>
              <a:t>为所关注的特征设计</a:t>
            </a:r>
            <a:r>
              <a:rPr lang="zh-CN" altLang="en-US" dirty="0" smtClean="0">
                <a:solidFill>
                  <a:srgbClr val="FF0000"/>
                </a:solidFill>
              </a:rPr>
              <a:t>测试用例</a:t>
            </a:r>
            <a:endParaRPr lang="en-US" altLang="zh-CN" dirty="0" smtClean="0">
              <a:solidFill>
                <a:srgbClr val="FF0000"/>
              </a:solidFill>
            </a:endParaRPr>
          </a:p>
          <a:p>
            <a:pPr marL="777240" lvl="1" indent="-457200">
              <a:buFont typeface="+mj-lt"/>
              <a:buAutoNum type="arabicPeriod"/>
            </a:pPr>
            <a:r>
              <a:rPr lang="zh-CN" altLang="en-US" dirty="0" smtClean="0"/>
              <a:t>插装系统的源代码，编译运行得到每个测试用例所对应的</a:t>
            </a:r>
            <a:r>
              <a:rPr lang="zh-CN" altLang="en-US" dirty="0" smtClean="0">
                <a:solidFill>
                  <a:srgbClr val="FF0000"/>
                </a:solidFill>
              </a:rPr>
              <a:t>执行路径</a:t>
            </a:r>
            <a:endParaRPr lang="en-US" altLang="zh-CN" dirty="0" smtClean="0">
              <a:solidFill>
                <a:srgbClr val="FF0000"/>
              </a:solidFill>
            </a:endParaRPr>
          </a:p>
          <a:p>
            <a:pPr marL="777240" lvl="1" indent="-457200">
              <a:buFont typeface="+mj-lt"/>
              <a:buAutoNum type="arabicPeriod"/>
            </a:pPr>
            <a:r>
              <a:rPr lang="zh-CN" altLang="en-US" dirty="0" smtClean="0"/>
              <a:t>分析执行路径，确定与特征相关的代码</a:t>
            </a:r>
            <a:endParaRPr lang="en-US" altLang="zh-CN" dirty="0" smtClean="0"/>
          </a:p>
        </p:txBody>
      </p:sp>
      <p:sp>
        <p:nvSpPr>
          <p:cNvPr id="4" name="灯片编号占位符 3"/>
          <p:cNvSpPr>
            <a:spLocks noGrp="1"/>
          </p:cNvSpPr>
          <p:nvPr>
            <p:ph type="sldNum" sz="quarter" idx="4"/>
          </p:nvPr>
        </p:nvSpPr>
        <p:spPr/>
        <p:txBody>
          <a:bodyPr/>
          <a:lstStyle/>
          <a:p>
            <a:fld id="{0C913308-F349-4B6D-A68A-DD1791B4A57B}" type="slidenum">
              <a:rPr lang="zh-CN" altLang="en-US" smtClean="0"/>
              <a:pPr/>
              <a:t>9</a:t>
            </a:fld>
            <a:endParaRPr lang="zh-CN" altLang="en-US" dirty="0"/>
          </a:p>
        </p:txBody>
      </p:sp>
      <p:graphicFrame>
        <p:nvGraphicFramePr>
          <p:cNvPr id="11" name="内容占位符 4"/>
          <p:cNvGraphicFramePr>
            <a:graphicFrameLocks/>
          </p:cNvGraphicFramePr>
          <p:nvPr>
            <p:extLst>
              <p:ext uri="{D42A27DB-BD31-4B8C-83A1-F6EECF244321}">
                <p14:modId xmlns:p14="http://schemas.microsoft.com/office/powerpoint/2010/main" val="1876374231"/>
              </p:ext>
            </p:extLst>
          </p:nvPr>
        </p:nvGraphicFramePr>
        <p:xfrm>
          <a:off x="251520" y="1282748"/>
          <a:ext cx="6552728" cy="28803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0" name="图片 9"/>
          <p:cNvPicPr>
            <a:picLocks noChangeAspect="1"/>
          </p:cNvPicPr>
          <p:nvPr/>
        </p:nvPicPr>
        <p:blipFill>
          <a:blip r:embed="rId7"/>
          <a:stretch>
            <a:fillRect/>
          </a:stretch>
        </p:blipFill>
        <p:spPr>
          <a:xfrm>
            <a:off x="1034877" y="3429000"/>
            <a:ext cx="7074246" cy="2367366"/>
          </a:xfrm>
          <a:prstGeom prst="rect">
            <a:avLst/>
          </a:prstGeom>
        </p:spPr>
      </p:pic>
      <p:sp>
        <p:nvSpPr>
          <p:cNvPr id="16" name="文本框 15"/>
          <p:cNvSpPr txBox="1"/>
          <p:nvPr/>
        </p:nvSpPr>
        <p:spPr>
          <a:xfrm>
            <a:off x="2517591" y="5796366"/>
            <a:ext cx="4108817" cy="646331"/>
          </a:xfrm>
          <a:prstGeom prst="rect">
            <a:avLst/>
          </a:prstGeom>
          <a:noFill/>
        </p:spPr>
        <p:txBody>
          <a:bodyPr wrap="none" rtlCol="0">
            <a:spAutoFit/>
          </a:bodyPr>
          <a:lstStyle/>
          <a:p>
            <a:pPr algn="ctr"/>
            <a:r>
              <a:rPr lang="zh-CN" altLang="en-US" dirty="0" smtClean="0">
                <a:latin typeface="黑体" panose="02010609060101010101" pitchFamily="49" charset="-122"/>
                <a:ea typeface="黑体" panose="02010609060101010101" pitchFamily="49" charset="-122"/>
                <a:cs typeface="Arial" panose="020B0604020202020204" pitchFamily="34" charset="0"/>
              </a:rPr>
              <a:t>基于时序模式挖掘的动态特征定位技术</a:t>
            </a:r>
            <a:endParaRPr lang="en-US" altLang="zh-CN" dirty="0" smtClean="0">
              <a:latin typeface="黑体" panose="02010609060101010101" pitchFamily="49" charset="-122"/>
              <a:ea typeface="黑体" panose="02010609060101010101" pitchFamily="49" charset="-122"/>
              <a:cs typeface="Arial" panose="020B0604020202020204" pitchFamily="34" charset="0"/>
            </a:endParaRPr>
          </a:p>
          <a:p>
            <a:pPr algn="ctr"/>
            <a:r>
              <a:rPr lang="en-US" altLang="zh-CN" dirty="0">
                <a:latin typeface="Arial" panose="020B0604020202020204" pitchFamily="34" charset="0"/>
                <a:ea typeface="黑体" panose="02010609060101010101" pitchFamily="49" charset="-122"/>
                <a:cs typeface="Arial" panose="020B0604020202020204" pitchFamily="34" charset="0"/>
              </a:rPr>
              <a:t>[</a:t>
            </a:r>
            <a:r>
              <a:rPr lang="en-US" altLang="zh-CN" dirty="0" err="1">
                <a:latin typeface="Arial" panose="020B0604020202020204" pitchFamily="34" charset="0"/>
                <a:ea typeface="黑体" panose="02010609060101010101" pitchFamily="49" charset="-122"/>
                <a:cs typeface="Arial" panose="020B0604020202020204" pitchFamily="34" charset="0"/>
              </a:rPr>
              <a:t>Safvallah</a:t>
            </a:r>
            <a:r>
              <a:rPr lang="en-US" altLang="zh-CN" dirty="0">
                <a:latin typeface="Arial" panose="020B0604020202020204" pitchFamily="34" charset="0"/>
                <a:ea typeface="黑体" panose="02010609060101010101" pitchFamily="49" charset="-122"/>
                <a:cs typeface="Arial" panose="020B0604020202020204" pitchFamily="34" charset="0"/>
              </a:rPr>
              <a:t> </a:t>
            </a:r>
            <a:r>
              <a:rPr lang="en-US" altLang="zh-CN" dirty="0" smtClean="0">
                <a:latin typeface="Arial" panose="020B0604020202020204" pitchFamily="34" charset="0"/>
                <a:ea typeface="黑体" panose="02010609060101010101" pitchFamily="49" charset="-122"/>
                <a:cs typeface="Arial" panose="020B0604020202020204" pitchFamily="34" charset="0"/>
              </a:rPr>
              <a:t>06]</a:t>
            </a:r>
            <a:endParaRPr lang="zh-CN" altLang="en-US" dirty="0">
              <a:latin typeface="Arial" panose="020B0604020202020204" pitchFamily="34" charset="0"/>
              <a:ea typeface="黑体" panose="02010609060101010101" pitchFamily="49" charset="-122"/>
              <a:cs typeface="Arial" panose="020B0604020202020204" pitchFamily="34" charset="0"/>
            </a:endParaRPr>
          </a:p>
        </p:txBody>
      </p:sp>
    </p:spTree>
    <p:extLst>
      <p:ext uri="{BB962C8B-B14F-4D97-AF65-F5344CB8AC3E}">
        <p14:creationId xmlns:p14="http://schemas.microsoft.com/office/powerpoint/2010/main" val="4103026380"/>
      </p:ext>
    </p:extLst>
  </p:cSld>
  <p:clrMapOvr>
    <a:masterClrMapping/>
  </p:clrMapOvr>
  <p:transition/>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平衡">
  <a:themeElements>
    <a:clrScheme name="王立杰-报告模板">
      <a:dk1>
        <a:sysClr val="windowText" lastClr="000000"/>
      </a:dk1>
      <a:lt1>
        <a:sysClr val="window" lastClr="FFFFFF"/>
      </a:lt1>
      <a:dk2>
        <a:srgbClr val="696464"/>
      </a:dk2>
      <a:lt2>
        <a:srgbClr val="E9E5DC"/>
      </a:lt2>
      <a:accent1>
        <a:srgbClr val="D34817"/>
      </a:accent1>
      <a:accent2>
        <a:srgbClr val="9B2D1F"/>
      </a:accent2>
      <a:accent3>
        <a:srgbClr val="1808EE"/>
      </a:accent3>
      <a:accent4>
        <a:srgbClr val="0070C0"/>
      </a:accent4>
      <a:accent5>
        <a:srgbClr val="918485"/>
      </a:accent5>
      <a:accent6>
        <a:srgbClr val="0F6F28"/>
      </a:accent6>
      <a:hlink>
        <a:srgbClr val="CC9900"/>
      </a:hlink>
      <a:folHlink>
        <a:srgbClr val="96A9A9"/>
      </a:folHlink>
    </a:clrScheme>
    <a:fontScheme name="平衡">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平衡">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13282</TotalTime>
  <Words>2569</Words>
  <Application>Microsoft Macintosh PowerPoint</Application>
  <PresentationFormat>全屏显示(4:3)</PresentationFormat>
  <Paragraphs>407</Paragraphs>
  <Slides>33</Slides>
  <Notes>8</Notes>
  <HiddenSlides>0</HiddenSlides>
  <MMClips>0</MMClips>
  <ScaleCrop>false</ScaleCrop>
  <HeadingPairs>
    <vt:vector size="6" baseType="variant">
      <vt:variant>
        <vt:lpstr>已用的字体</vt:lpstr>
      </vt:variant>
      <vt:variant>
        <vt:i4>14</vt:i4>
      </vt:variant>
      <vt:variant>
        <vt:lpstr>主题</vt:lpstr>
      </vt:variant>
      <vt:variant>
        <vt:i4>1</vt:i4>
      </vt:variant>
      <vt:variant>
        <vt:lpstr>幻灯片标题</vt:lpstr>
      </vt:variant>
      <vt:variant>
        <vt:i4>33</vt:i4>
      </vt:variant>
    </vt:vector>
  </HeadingPairs>
  <TitlesOfParts>
    <vt:vector size="48" baseType="lpstr">
      <vt:lpstr>Calibri</vt:lpstr>
      <vt:lpstr>Comic Sans MS</vt:lpstr>
      <vt:lpstr>Franklin Gothic Book</vt:lpstr>
      <vt:lpstr>Mangal</vt:lpstr>
      <vt:lpstr>Perpetua</vt:lpstr>
      <vt:lpstr>SimHei</vt:lpstr>
      <vt:lpstr>Times New Roman</vt:lpstr>
      <vt:lpstr>Wingdings 2</vt:lpstr>
      <vt:lpstr>等线</vt:lpstr>
      <vt:lpstr>黑体</vt:lpstr>
      <vt:lpstr>宋体</vt:lpstr>
      <vt:lpstr>微软雅黑</vt:lpstr>
      <vt:lpstr>幼圆</vt:lpstr>
      <vt:lpstr>Arial</vt:lpstr>
      <vt:lpstr>平衡</vt:lpstr>
      <vt:lpstr>北京大学博士研究生 综合考试报告</vt:lpstr>
      <vt:lpstr>大纲</vt:lpstr>
      <vt:lpstr>学习研究简介-1</vt:lpstr>
      <vt:lpstr>学习研究简介-2</vt:lpstr>
      <vt:lpstr>学习与研究主题</vt:lpstr>
      <vt:lpstr>大纲</vt:lpstr>
      <vt:lpstr>特征定位技术</vt:lpstr>
      <vt:lpstr>特征定位技术</vt:lpstr>
      <vt:lpstr>特征定位技术</vt:lpstr>
      <vt:lpstr>特征定位技术</vt:lpstr>
      <vt:lpstr>特征定位技术</vt:lpstr>
      <vt:lpstr>大纲</vt:lpstr>
      <vt:lpstr>智能问答技术</vt:lpstr>
      <vt:lpstr>智能问答技术</vt:lpstr>
      <vt:lpstr>智能问答技术</vt:lpstr>
      <vt:lpstr>智能问答技术</vt:lpstr>
      <vt:lpstr>智能问答技术</vt:lpstr>
      <vt:lpstr>大纲</vt:lpstr>
      <vt:lpstr>知识表示学习技术</vt:lpstr>
      <vt:lpstr>知识表示学习技术</vt:lpstr>
      <vt:lpstr>知识表示学习技术</vt:lpstr>
      <vt:lpstr>知识表示学习技术</vt:lpstr>
      <vt:lpstr>知识表示学习技术</vt:lpstr>
      <vt:lpstr>大纲</vt:lpstr>
      <vt:lpstr>研究背景——知识驱动的软件复用</vt:lpstr>
      <vt:lpstr>研究背景——知识驱动的软件复用</vt:lpstr>
      <vt:lpstr>先期工作</vt:lpstr>
      <vt:lpstr>研究动机</vt:lpstr>
      <vt:lpstr>研究框架</vt:lpstr>
      <vt:lpstr>研究计划（一）</vt:lpstr>
      <vt:lpstr>研究计划（二）</vt:lpstr>
      <vt:lpstr>研究计划（三）</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lijiejacy</dc:creator>
  <cp:lastModifiedBy>Microsoft Office 用户</cp:lastModifiedBy>
  <cp:revision>2987</cp:revision>
  <dcterms:created xsi:type="dcterms:W3CDTF">2010-11-28T14:18:32Z</dcterms:created>
  <dcterms:modified xsi:type="dcterms:W3CDTF">2017-04-24T02:11:15Z</dcterms:modified>
</cp:coreProperties>
</file>